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3" r:id="rId3"/>
    <p:sldId id="258" r:id="rId4"/>
    <p:sldId id="269" r:id="rId5"/>
    <p:sldId id="259" r:id="rId6"/>
    <p:sldId id="260" r:id="rId7"/>
    <p:sldId id="261" r:id="rId8"/>
    <p:sldId id="264" r:id="rId9"/>
    <p:sldId id="265" r:id="rId10"/>
    <p:sldId id="262" r:id="rId11"/>
    <p:sldId id="263" r:id="rId12"/>
    <p:sldId id="267" r:id="rId13"/>
    <p:sldId id="266" r:id="rId14"/>
    <p:sldId id="270" r:id="rId15"/>
    <p:sldId id="271" r:id="rId16"/>
    <p:sldId id="272"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6000" autoAdjust="0"/>
    <p:restoredTop sz="94660"/>
  </p:normalViewPr>
  <p:slideViewPr>
    <p:cSldViewPr snapToGrid="0">
      <p:cViewPr varScale="1">
        <p:scale>
          <a:sx n="91" d="100"/>
          <a:sy n="91" d="100"/>
        </p:scale>
        <p:origin x="816" y="19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4/26/20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4/26/20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4/26/20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61617" y="991934"/>
            <a:ext cx="10939173" cy="1646302"/>
          </a:xfrm>
        </p:spPr>
        <p:txBody>
          <a:bodyPr/>
          <a:lstStyle/>
          <a:p>
            <a:r>
              <a:rPr lang="en-US" sz="3200" dirty="0"/>
              <a:t>Fraud Detection in Credit Card Transaction</a:t>
            </a:r>
          </a:p>
        </p:txBody>
      </p:sp>
      <p:sp>
        <p:nvSpPr>
          <p:cNvPr id="3" name="Subtitle 2"/>
          <p:cNvSpPr>
            <a:spLocks noGrp="1"/>
          </p:cNvSpPr>
          <p:nvPr>
            <p:ph type="subTitle" idx="1"/>
          </p:nvPr>
        </p:nvSpPr>
        <p:spPr>
          <a:xfrm>
            <a:off x="1263785" y="2851207"/>
            <a:ext cx="7766936" cy="1096899"/>
          </a:xfrm>
        </p:spPr>
        <p:txBody>
          <a:bodyPr>
            <a:normAutofit/>
          </a:bodyPr>
          <a:lstStyle/>
          <a:p>
            <a:r>
              <a:rPr lang="en-US" sz="2000" dirty="0"/>
              <a:t> </a:t>
            </a:r>
            <a:r>
              <a:rPr lang="en-US" sz="2800" dirty="0"/>
              <a:t>Xi Qian</a:t>
            </a:r>
          </a:p>
        </p:txBody>
      </p:sp>
      <p:pic>
        <p:nvPicPr>
          <p:cNvPr id="4" name="Audio 3">
            <a:hlinkClick r:id="" action="ppaction://media"/>
            <a:extLst>
              <a:ext uri="{FF2B5EF4-FFF2-40B4-BE49-F238E27FC236}">
                <a16:creationId xmlns:a16="http://schemas.microsoft.com/office/drawing/2014/main" id="{C739A586-5341-7D44-B4EC-264E3F6A991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73869475"/>
      </p:ext>
    </p:extLst>
  </p:cSld>
  <p:clrMapOvr>
    <a:masterClrMapping/>
  </p:clrMapOvr>
  <mc:AlternateContent xmlns:mc="http://schemas.openxmlformats.org/markup-compatibility/2006">
    <mc:Choice xmlns:p14="http://schemas.microsoft.com/office/powerpoint/2010/main" Requires="p14">
      <p:transition spd="slow" p14:dur="2000" advTm="9492"/>
    </mc:Choice>
    <mc:Fallback>
      <p:transition spd="slow" advTm="94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Data Analysis</a:t>
            </a:r>
          </a:p>
        </p:txBody>
      </p:sp>
      <p:sp>
        <p:nvSpPr>
          <p:cNvPr id="3" name="Content Placeholder 2"/>
          <p:cNvSpPr>
            <a:spLocks noGrp="1"/>
          </p:cNvSpPr>
          <p:nvPr>
            <p:ph idx="1"/>
          </p:nvPr>
        </p:nvSpPr>
        <p:spPr>
          <a:xfrm>
            <a:off x="677334" y="1075038"/>
            <a:ext cx="8596668" cy="5152768"/>
          </a:xfrm>
        </p:spPr>
        <p:txBody>
          <a:bodyPr>
            <a:normAutofit/>
          </a:bodyPr>
          <a:lstStyle/>
          <a:p>
            <a:pPr marL="0" indent="0">
              <a:buNone/>
            </a:pPr>
            <a:endParaRPr lang="en-US" dirty="0"/>
          </a:p>
          <a:p>
            <a:pPr>
              <a:buFont typeface="Wingdings" panose="05000000000000000000" pitchFamily="2" charset="2"/>
              <a:buChar char="Ø"/>
            </a:pPr>
            <a:r>
              <a:rPr lang="en-US" sz="2400" dirty="0"/>
              <a:t>Correlation Analysis</a:t>
            </a:r>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2200" dirty="0"/>
          </a:p>
          <a:p>
            <a:pPr>
              <a:buFont typeface="Wingdings" panose="05000000000000000000" pitchFamily="2" charset="2"/>
              <a:buChar char="Ø"/>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32469" y="2051800"/>
            <a:ext cx="5788212" cy="4806200"/>
          </a:xfrm>
          <a:prstGeom prst="rect">
            <a:avLst/>
          </a:prstGeom>
        </p:spPr>
      </p:pic>
      <p:pic>
        <p:nvPicPr>
          <p:cNvPr id="4" name="Audio 3">
            <a:hlinkClick r:id="" action="ppaction://media"/>
            <a:extLst>
              <a:ext uri="{FF2B5EF4-FFF2-40B4-BE49-F238E27FC236}">
                <a16:creationId xmlns:a16="http://schemas.microsoft.com/office/drawing/2014/main" id="{F0C24047-A14C-D845-9BE0-8375301B9D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32390322"/>
      </p:ext>
    </p:extLst>
  </p:cSld>
  <p:clrMapOvr>
    <a:masterClrMapping/>
  </p:clrMapOvr>
  <mc:AlternateContent xmlns:mc="http://schemas.openxmlformats.org/markup-compatibility/2006">
    <mc:Choice xmlns:p14="http://schemas.microsoft.com/office/powerpoint/2010/main" Requires="p14">
      <p:transition spd="slow" p14:dur="2000" advTm="21680"/>
    </mc:Choice>
    <mc:Fallback>
      <p:transition spd="slow" advTm="21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Engineering </a:t>
            </a:r>
          </a:p>
        </p:txBody>
      </p:sp>
      <p:sp>
        <p:nvSpPr>
          <p:cNvPr id="3" name="Content Placeholder 2"/>
          <p:cNvSpPr>
            <a:spLocks noGrp="1"/>
          </p:cNvSpPr>
          <p:nvPr>
            <p:ph idx="1"/>
          </p:nvPr>
        </p:nvSpPr>
        <p:spPr>
          <a:xfrm>
            <a:off x="677334" y="1452135"/>
            <a:ext cx="8596668" cy="5405865"/>
          </a:xfrm>
        </p:spPr>
        <p:txBody>
          <a:bodyPr>
            <a:normAutofit/>
          </a:bodyPr>
          <a:lstStyle/>
          <a:p>
            <a:pPr>
              <a:buFont typeface="Wingdings" panose="05000000000000000000" pitchFamily="2" charset="2"/>
              <a:buChar char="Ø"/>
            </a:pPr>
            <a:r>
              <a:rPr lang="en-US" sz="2400" dirty="0"/>
              <a:t>NAN Processing </a:t>
            </a:r>
          </a:p>
          <a:p>
            <a:pPr marL="0" indent="0">
              <a:buNone/>
            </a:pPr>
            <a:endParaRPr lang="en-US" dirty="0"/>
          </a:p>
          <a:p>
            <a:pPr marL="0" indent="0">
              <a:buNone/>
            </a:pPr>
            <a:endParaRPr lang="en-US" dirty="0"/>
          </a:p>
          <a:p>
            <a:pPr>
              <a:buFont typeface="Wingdings" panose="05000000000000000000" pitchFamily="2" charset="2"/>
              <a:buChar char="Ø"/>
            </a:pPr>
            <a:endParaRPr lang="en-US" dirty="0"/>
          </a:p>
          <a:p>
            <a:pPr marL="0" indent="0">
              <a:buNone/>
            </a:pPr>
            <a:endParaRPr lang="en-US" dirty="0"/>
          </a:p>
          <a:p>
            <a:pPr marL="0" indent="0">
              <a:buNone/>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indent="0">
              <a:buNone/>
            </a:pPr>
            <a:endParaRPr lang="en-US" sz="2800" dirty="0"/>
          </a:p>
          <a:p>
            <a:pPr>
              <a:buFont typeface="Wingdings" panose="05000000000000000000" pitchFamily="2" charset="2"/>
              <a:buChar char="Ø"/>
            </a:pPr>
            <a:endParaRPr lang="en-US" sz="2800" dirty="0"/>
          </a:p>
          <a:p>
            <a:pPr>
              <a:buFont typeface="Wingdings" panose="05000000000000000000" pitchFamily="2" charset="2"/>
              <a:buChar char="Ø"/>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3418" y="2780105"/>
            <a:ext cx="5108676" cy="1764441"/>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92094" y="0"/>
            <a:ext cx="6659513" cy="6858000"/>
          </a:xfrm>
          <a:prstGeom prst="rect">
            <a:avLst/>
          </a:prstGeom>
        </p:spPr>
      </p:pic>
      <p:pic>
        <p:nvPicPr>
          <p:cNvPr id="6" name="Audio 5">
            <a:hlinkClick r:id="" action="ppaction://media"/>
            <a:extLst>
              <a:ext uri="{FF2B5EF4-FFF2-40B4-BE49-F238E27FC236}">
                <a16:creationId xmlns:a16="http://schemas.microsoft.com/office/drawing/2014/main" id="{7CC97780-DA93-CE46-A556-F5543E8D34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79909961"/>
      </p:ext>
    </p:extLst>
  </p:cSld>
  <p:clrMapOvr>
    <a:masterClrMapping/>
  </p:clrMapOvr>
  <mc:AlternateContent xmlns:mc="http://schemas.openxmlformats.org/markup-compatibility/2006">
    <mc:Choice xmlns:p14="http://schemas.microsoft.com/office/powerpoint/2010/main" Requires="p14">
      <p:transition spd="slow" p14:dur="2000" advTm="34198"/>
    </mc:Choice>
    <mc:Fallback>
      <p:transition spd="slow" advTm="34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Engineering </a:t>
            </a:r>
          </a:p>
        </p:txBody>
      </p:sp>
      <p:sp>
        <p:nvSpPr>
          <p:cNvPr id="3" name="Content Placeholder 2"/>
          <p:cNvSpPr>
            <a:spLocks noGrp="1"/>
          </p:cNvSpPr>
          <p:nvPr>
            <p:ph idx="1"/>
          </p:nvPr>
        </p:nvSpPr>
        <p:spPr>
          <a:xfrm>
            <a:off x="677334" y="1452135"/>
            <a:ext cx="8596668" cy="5405865"/>
          </a:xfrm>
        </p:spPr>
        <p:txBody>
          <a:bodyPr>
            <a:normAutofit/>
          </a:bodyPr>
          <a:lstStyle/>
          <a:p>
            <a:pPr>
              <a:buFont typeface="Wingdings" panose="05000000000000000000" pitchFamily="2" charset="2"/>
              <a:buChar char="Ø"/>
            </a:pPr>
            <a:r>
              <a:rPr lang="en-US" sz="2400" dirty="0"/>
              <a:t>Further Dimensionality Reduction methods</a:t>
            </a:r>
          </a:p>
          <a:p>
            <a:pPr marL="0" indent="0">
              <a:buNone/>
            </a:pPr>
            <a:r>
              <a:rPr lang="en-US" sz="2400" dirty="0"/>
              <a:t>    </a:t>
            </a:r>
            <a:r>
              <a:rPr lang="en-US" sz="2400" dirty="0">
                <a:solidFill>
                  <a:srgbClr val="FF0000"/>
                </a:solidFill>
              </a:rPr>
              <a:t>especially for variables V1-V335</a:t>
            </a:r>
          </a:p>
          <a:p>
            <a:pPr marL="0" indent="0">
              <a:buNone/>
            </a:pPr>
            <a:endParaRPr lang="en-US" sz="2400" dirty="0"/>
          </a:p>
          <a:p>
            <a:pPr fontAlgn="base">
              <a:buFont typeface="Arial" panose="020B0604020202020204" pitchFamily="34" charset="0"/>
              <a:buChar char="•"/>
            </a:pPr>
            <a:r>
              <a:rPr lang="en-US" sz="2400" dirty="0"/>
              <a:t>applied PCA on group individually</a:t>
            </a:r>
          </a:p>
          <a:p>
            <a:pPr fontAlgn="base">
              <a:buFont typeface="Arial" panose="020B0604020202020204" pitchFamily="34" charset="0"/>
              <a:buChar char="•"/>
            </a:pPr>
            <a:r>
              <a:rPr lang="en-US" sz="2400" dirty="0">
                <a:solidFill>
                  <a:schemeClr val="bg1">
                    <a:lumMod val="75000"/>
                  </a:schemeClr>
                </a:solidFill>
              </a:rPr>
              <a:t>selected a maximum sized subset of uncorrelated columns from each group</a:t>
            </a:r>
          </a:p>
          <a:p>
            <a:pPr fontAlgn="base">
              <a:buFont typeface="Arial" panose="020B0604020202020204" pitchFamily="34" charset="0"/>
              <a:buChar char="•"/>
            </a:pPr>
            <a:r>
              <a:rPr lang="en-US" sz="2400" dirty="0">
                <a:solidFill>
                  <a:schemeClr val="bg1">
                    <a:lumMod val="75000"/>
                  </a:schemeClr>
                </a:solidFill>
              </a:rPr>
              <a:t>replaced the entire group with all columns averaged.</a:t>
            </a:r>
          </a:p>
          <a:p>
            <a:pPr marL="0" indent="0">
              <a:buNone/>
            </a:pPr>
            <a:endParaRPr lang="en-US" sz="2400" dirty="0"/>
          </a:p>
          <a:p>
            <a:pPr marL="0" indent="0">
              <a:buNone/>
            </a:pPr>
            <a:endParaRPr lang="en-US" dirty="0"/>
          </a:p>
          <a:p>
            <a:pPr marL="0" indent="0">
              <a:buNone/>
            </a:pPr>
            <a:endParaRPr lang="en-US" dirty="0"/>
          </a:p>
          <a:p>
            <a:pPr>
              <a:buFont typeface="Wingdings" panose="05000000000000000000" pitchFamily="2" charset="2"/>
              <a:buChar char="Ø"/>
            </a:pPr>
            <a:endParaRPr lang="en-US" dirty="0"/>
          </a:p>
          <a:p>
            <a:pPr marL="0" indent="0">
              <a:buNone/>
            </a:pPr>
            <a:endParaRPr lang="en-US" dirty="0"/>
          </a:p>
          <a:p>
            <a:pPr marL="0" indent="0">
              <a:buNone/>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indent="0">
              <a:buNone/>
            </a:pPr>
            <a:endParaRPr lang="en-US" sz="2800" dirty="0"/>
          </a:p>
          <a:p>
            <a:pPr>
              <a:buFont typeface="Wingdings" panose="05000000000000000000" pitchFamily="2" charset="2"/>
              <a:buChar char="Ø"/>
            </a:pPr>
            <a:endParaRPr lang="en-US" sz="2800" dirty="0"/>
          </a:p>
          <a:p>
            <a:pPr>
              <a:buFont typeface="Wingdings" panose="05000000000000000000" pitchFamily="2" charset="2"/>
              <a:buChar char="Ø"/>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4" name="Audio 3">
            <a:hlinkClick r:id="" action="ppaction://media"/>
            <a:extLst>
              <a:ext uri="{FF2B5EF4-FFF2-40B4-BE49-F238E27FC236}">
                <a16:creationId xmlns:a16="http://schemas.microsoft.com/office/drawing/2014/main" id="{79EF5038-3087-4D43-B263-90CE4D0125B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73998473"/>
      </p:ext>
    </p:extLst>
  </p:cSld>
  <p:clrMapOvr>
    <a:masterClrMapping/>
  </p:clrMapOvr>
  <mc:AlternateContent xmlns:mc="http://schemas.openxmlformats.org/markup-compatibility/2006">
    <mc:Choice xmlns:p14="http://schemas.microsoft.com/office/powerpoint/2010/main" Requires="p14">
      <p:transition spd="slow" p14:dur="2000" advTm="16499"/>
    </mc:Choice>
    <mc:Fallback>
      <p:transition spd="slow" advTm="16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Engineering</a:t>
            </a:r>
          </a:p>
        </p:txBody>
      </p:sp>
      <p:sp>
        <p:nvSpPr>
          <p:cNvPr id="3" name="Content Placeholder 2"/>
          <p:cNvSpPr>
            <a:spLocks noGrp="1"/>
          </p:cNvSpPr>
          <p:nvPr>
            <p:ph idx="1"/>
          </p:nvPr>
        </p:nvSpPr>
        <p:spPr>
          <a:xfrm>
            <a:off x="677334" y="1270000"/>
            <a:ext cx="8596668" cy="5405865"/>
          </a:xfrm>
        </p:spPr>
        <p:txBody>
          <a:bodyPr>
            <a:normAutofit lnSpcReduction="10000"/>
          </a:bodyPr>
          <a:lstStyle/>
          <a:p>
            <a:pPr marL="0" indent="0">
              <a:buNone/>
            </a:pPr>
            <a:endParaRPr lang="en-US" dirty="0"/>
          </a:p>
          <a:p>
            <a:pPr>
              <a:buFont typeface="Wingdings" panose="05000000000000000000" pitchFamily="2" charset="2"/>
              <a:buChar char="Ø"/>
            </a:pPr>
            <a:r>
              <a:rPr lang="en-US" dirty="0"/>
              <a:t>Dummy Variables </a:t>
            </a:r>
          </a:p>
          <a:p>
            <a:pPr marL="0" indent="0">
              <a:buNone/>
            </a:pPr>
            <a:r>
              <a:rPr lang="en-US" dirty="0"/>
              <a:t>     card6 – card type (credit/debit/..), </a:t>
            </a:r>
            <a:r>
              <a:rPr lang="en-US" dirty="0" err="1"/>
              <a:t>etc</a:t>
            </a:r>
            <a:endParaRPr lang="en-US" dirty="0"/>
          </a:p>
          <a:p>
            <a:pPr marL="0" indent="0">
              <a:buNone/>
            </a:pPr>
            <a:endParaRPr lang="en-US" dirty="0"/>
          </a:p>
          <a:p>
            <a:pPr>
              <a:buFont typeface="Wingdings" panose="05000000000000000000" pitchFamily="2" charset="2"/>
              <a:buChar char="Ø"/>
            </a:pPr>
            <a:r>
              <a:rPr lang="en-US" dirty="0"/>
              <a:t>Regrouping: based on frequency of fraud cases occur in each group</a:t>
            </a:r>
          </a:p>
          <a:p>
            <a:pPr marL="0" indent="0">
              <a:buNone/>
            </a:pPr>
            <a:r>
              <a:rPr lang="en-US" dirty="0"/>
              <a:t>     card4 – type 1: discover/American express </a:t>
            </a:r>
          </a:p>
          <a:p>
            <a:pPr marL="0" indent="0">
              <a:buNone/>
            </a:pPr>
            <a:r>
              <a:rPr lang="en-US" dirty="0"/>
              <a:t>                 type 2: visa/</a:t>
            </a:r>
            <a:r>
              <a:rPr lang="en-US" dirty="0" err="1"/>
              <a:t>mastercard</a:t>
            </a:r>
            <a:endParaRPr lang="en-US" dirty="0"/>
          </a:p>
          <a:p>
            <a:pPr marL="0" indent="0">
              <a:buNone/>
            </a:pPr>
            <a:r>
              <a:rPr lang="en-US" dirty="0"/>
              <a:t>     Device info: Windows/iOS device/</a:t>
            </a:r>
            <a:r>
              <a:rPr lang="en-US" dirty="0" err="1"/>
              <a:t>MacOS</a:t>
            </a:r>
            <a:r>
              <a:rPr lang="en-US" dirty="0"/>
              <a:t> vs other </a:t>
            </a:r>
          </a:p>
          <a:p>
            <a:pPr marL="0" indent="0">
              <a:buNone/>
            </a:pPr>
            <a:endParaRPr lang="en-US" dirty="0"/>
          </a:p>
          <a:p>
            <a:pPr>
              <a:buFont typeface="Wingdings" panose="05000000000000000000" pitchFamily="2" charset="2"/>
              <a:buChar char="Ø"/>
            </a:pPr>
            <a:r>
              <a:rPr lang="en-US" dirty="0"/>
              <a:t>Frequency Encoding</a:t>
            </a:r>
          </a:p>
          <a:p>
            <a:pPr marL="0" indent="0">
              <a:buNone/>
            </a:pPr>
            <a:r>
              <a:rPr lang="en-US" dirty="0"/>
              <a:t>     Device Type: Desktop/mobile</a:t>
            </a:r>
          </a:p>
          <a:p>
            <a:pPr marL="0" indent="0">
              <a:buNone/>
            </a:pPr>
            <a:r>
              <a:rPr lang="en-US" dirty="0"/>
              <a:t>     Product Category: W/S/C/H/R</a:t>
            </a:r>
          </a:p>
          <a:p>
            <a:pPr marL="0" indent="0">
              <a:buNone/>
            </a:pPr>
            <a:r>
              <a:rPr lang="en-US" dirty="0"/>
              <a:t>     </a:t>
            </a:r>
          </a:p>
          <a:p>
            <a:pPr marL="0" indent="0">
              <a:buNone/>
            </a:pPr>
            <a:r>
              <a:rPr lang="en-US" dirty="0"/>
              <a:t>     </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indent="0">
              <a:buNone/>
            </a:pPr>
            <a:endParaRPr lang="en-US" sz="2800" dirty="0"/>
          </a:p>
          <a:p>
            <a:pPr>
              <a:buFont typeface="Wingdings" panose="05000000000000000000" pitchFamily="2" charset="2"/>
              <a:buChar char="Ø"/>
            </a:pPr>
            <a:endParaRPr lang="en-US" sz="2800" dirty="0"/>
          </a:p>
          <a:p>
            <a:pPr>
              <a:buFont typeface="Wingdings" panose="05000000000000000000" pitchFamily="2" charset="2"/>
              <a:buChar char="Ø"/>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4" name="Audio 3">
            <a:hlinkClick r:id="" action="ppaction://media"/>
            <a:extLst>
              <a:ext uri="{FF2B5EF4-FFF2-40B4-BE49-F238E27FC236}">
                <a16:creationId xmlns:a16="http://schemas.microsoft.com/office/drawing/2014/main" id="{C9BF8A36-A0F7-1D45-8C90-906998B6DF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68576800"/>
      </p:ext>
    </p:extLst>
  </p:cSld>
  <p:clrMapOvr>
    <a:masterClrMapping/>
  </p:clrMapOvr>
  <mc:AlternateContent xmlns:mc="http://schemas.openxmlformats.org/markup-compatibility/2006">
    <mc:Choice xmlns:p14="http://schemas.microsoft.com/office/powerpoint/2010/main" Requires="p14">
      <p:transition spd="slow" p14:dur="2000" advTm="9532"/>
    </mc:Choice>
    <mc:Fallback>
      <p:transition spd="slow" advTm="95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Modeling</a:t>
            </a:r>
          </a:p>
        </p:txBody>
      </p:sp>
      <p:sp>
        <p:nvSpPr>
          <p:cNvPr id="3" name="Content Placeholder 2"/>
          <p:cNvSpPr>
            <a:spLocks noGrp="1"/>
          </p:cNvSpPr>
          <p:nvPr>
            <p:ph idx="1"/>
          </p:nvPr>
        </p:nvSpPr>
        <p:spPr>
          <a:xfrm>
            <a:off x="677334" y="1270000"/>
            <a:ext cx="8596668" cy="5405865"/>
          </a:xfrm>
        </p:spPr>
        <p:txBody>
          <a:bodyPr>
            <a:normAutofit/>
          </a:bodyPr>
          <a:lstStyle/>
          <a:p>
            <a:pPr marL="0" indent="0">
              <a:buNone/>
            </a:pPr>
            <a:endParaRPr lang="en-US" dirty="0"/>
          </a:p>
          <a:p>
            <a:r>
              <a:rPr lang="en-US" dirty="0" err="1"/>
              <a:t>TimeSeries</a:t>
            </a:r>
            <a:r>
              <a:rPr lang="en-US" dirty="0"/>
              <a:t> Split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     </a:t>
            </a:r>
          </a:p>
          <a:p>
            <a:pPr marL="0" indent="0">
              <a:buNone/>
            </a:pPr>
            <a:r>
              <a:rPr lang="en-US" dirty="0"/>
              <a:t>    </a:t>
            </a:r>
          </a:p>
          <a:p>
            <a:pPr marL="0" indent="0">
              <a:buNone/>
            </a:pPr>
            <a:r>
              <a:rPr lang="en-US" dirty="0"/>
              <a:t>     num of splits = 5</a:t>
            </a:r>
          </a:p>
          <a:p>
            <a:r>
              <a:rPr lang="en-US" dirty="0"/>
              <a:t>Models: </a:t>
            </a:r>
            <a:r>
              <a:rPr lang="en-US" dirty="0" err="1"/>
              <a:t>LightGBM</a:t>
            </a:r>
            <a:r>
              <a:rPr lang="en-US" dirty="0"/>
              <a:t> &amp; </a:t>
            </a:r>
            <a:r>
              <a:rPr lang="en-US" dirty="0" err="1"/>
              <a:t>Xgboost</a:t>
            </a:r>
            <a:r>
              <a:rPr lang="en-US" dirty="0"/>
              <a:t> – reasons to use</a:t>
            </a:r>
          </a:p>
          <a:p>
            <a:r>
              <a:rPr lang="en-US" dirty="0"/>
              <a:t>Hyper-parameter tuning</a:t>
            </a:r>
          </a:p>
          <a:p>
            <a:pPr marL="0" indent="0">
              <a:buNone/>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indent="0">
              <a:buNone/>
            </a:pPr>
            <a:endParaRPr lang="en-US" sz="2800" dirty="0"/>
          </a:p>
          <a:p>
            <a:pPr>
              <a:buFont typeface="Wingdings" panose="05000000000000000000" pitchFamily="2" charset="2"/>
              <a:buChar char="Ø"/>
            </a:pPr>
            <a:endParaRPr lang="en-US" sz="2800" dirty="0"/>
          </a:p>
          <a:p>
            <a:pPr>
              <a:buFont typeface="Wingdings" panose="05000000000000000000" pitchFamily="2" charset="2"/>
              <a:buChar char="Ø"/>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452DE607-00A1-044F-96B9-77AED47CCB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333" y="2133600"/>
            <a:ext cx="4444999" cy="2489200"/>
          </a:xfrm>
          <a:prstGeom prst="rect">
            <a:avLst/>
          </a:prstGeom>
        </p:spPr>
      </p:pic>
      <p:pic>
        <p:nvPicPr>
          <p:cNvPr id="5" name="Audio 4">
            <a:hlinkClick r:id="" action="ppaction://media"/>
            <a:extLst>
              <a:ext uri="{FF2B5EF4-FFF2-40B4-BE49-F238E27FC236}">
                <a16:creationId xmlns:a16="http://schemas.microsoft.com/office/drawing/2014/main" id="{C5174A33-9176-7C41-B4D6-23CC3156B3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67777154"/>
      </p:ext>
    </p:extLst>
  </p:cSld>
  <p:clrMapOvr>
    <a:masterClrMapping/>
  </p:clrMapOvr>
  <mc:AlternateContent xmlns:mc="http://schemas.openxmlformats.org/markup-compatibility/2006">
    <mc:Choice xmlns:p14="http://schemas.microsoft.com/office/powerpoint/2010/main" Requires="p14">
      <p:transition spd="slow" p14:dur="2000" advTm="95252"/>
    </mc:Choice>
    <mc:Fallback>
      <p:transition spd="slow" advTm="952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&amp; Analysis</a:t>
            </a:r>
          </a:p>
        </p:txBody>
      </p:sp>
      <p:sp>
        <p:nvSpPr>
          <p:cNvPr id="3" name="Content Placeholder 2"/>
          <p:cNvSpPr>
            <a:spLocks noGrp="1"/>
          </p:cNvSpPr>
          <p:nvPr>
            <p:ph idx="1"/>
          </p:nvPr>
        </p:nvSpPr>
        <p:spPr>
          <a:xfrm>
            <a:off x="677334" y="1270000"/>
            <a:ext cx="8596668" cy="5405865"/>
          </a:xfrm>
        </p:spPr>
        <p:txBody>
          <a:bodyPr>
            <a:normAutofit/>
          </a:bodyPr>
          <a:lstStyle/>
          <a:p>
            <a:pPr marL="0" indent="0">
              <a:buNone/>
            </a:pPr>
            <a:endParaRPr lang="en-US" dirty="0"/>
          </a:p>
          <a:p>
            <a:pPr>
              <a:buFont typeface="Wingdings" panose="05000000000000000000" pitchFamily="2" charset="2"/>
              <a:buChar char="Ø"/>
            </a:pPr>
            <a:r>
              <a:rPr lang="en-US" dirty="0"/>
              <a:t>Overall Average accuracy: 3.5% of fraud cases in training set</a:t>
            </a:r>
          </a:p>
          <a:p>
            <a:pPr marL="0" indent="0">
              <a:buNone/>
            </a:pPr>
            <a:endParaRPr lang="en-US" dirty="0"/>
          </a:p>
          <a:p>
            <a:pPr marL="0" indent="0">
              <a:buNone/>
            </a:pPr>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0" indent="0">
              <a:buNone/>
            </a:pPr>
            <a:endParaRPr lang="en-US" dirty="0"/>
          </a:p>
          <a:p>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indent="0">
              <a:buNone/>
            </a:pPr>
            <a:endParaRPr lang="en-US" sz="2800" dirty="0"/>
          </a:p>
          <a:p>
            <a:pPr>
              <a:buFont typeface="Wingdings" panose="05000000000000000000" pitchFamily="2" charset="2"/>
              <a:buChar char="Ø"/>
            </a:pPr>
            <a:endParaRPr lang="en-US" sz="2800" dirty="0"/>
          </a:p>
          <a:p>
            <a:pPr>
              <a:buFont typeface="Wingdings" panose="05000000000000000000" pitchFamily="2" charset="2"/>
              <a:buChar char="Ø"/>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sp>
        <p:nvSpPr>
          <p:cNvPr id="7" name="Rectangle 1">
            <a:extLst>
              <a:ext uri="{FF2B5EF4-FFF2-40B4-BE49-F238E27FC236}">
                <a16:creationId xmlns:a16="http://schemas.microsoft.com/office/drawing/2014/main" id="{EC526A6E-FE8F-9245-9320-29966A8C1A73}"/>
              </a:ext>
            </a:extLst>
          </p:cNvPr>
          <p:cNvSpPr>
            <a:spLocks noChangeArrowheads="1"/>
          </p:cNvSpPr>
          <p:nvPr/>
        </p:nvSpPr>
        <p:spPr bwMode="auto">
          <a:xfrm>
            <a:off x="2008188" y="35067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8" name="Table 7">
            <a:extLst>
              <a:ext uri="{FF2B5EF4-FFF2-40B4-BE49-F238E27FC236}">
                <a16:creationId xmlns:a16="http://schemas.microsoft.com/office/drawing/2014/main" id="{C5AD4BE3-E3C4-6549-BF17-DD62B285EC64}"/>
              </a:ext>
            </a:extLst>
          </p:cNvPr>
          <p:cNvGraphicFramePr>
            <a:graphicFrameLocks noGrp="1"/>
          </p:cNvGraphicFramePr>
          <p:nvPr>
            <p:extLst>
              <p:ext uri="{D42A27DB-BD31-4B8C-83A1-F6EECF244321}">
                <p14:modId xmlns:p14="http://schemas.microsoft.com/office/powerpoint/2010/main" val="2531299790"/>
              </p:ext>
            </p:extLst>
          </p:nvPr>
        </p:nvGraphicFramePr>
        <p:xfrm>
          <a:off x="1195754" y="2139743"/>
          <a:ext cx="7821636" cy="1310323"/>
        </p:xfrm>
        <a:graphic>
          <a:graphicData uri="http://schemas.openxmlformats.org/drawingml/2006/table">
            <a:tbl>
              <a:tblPr firstRow="1" firstCol="1" bandRow="1">
                <a:tableStyleId>{5C22544A-7EE6-4342-B048-85BDC9FD1C3A}</a:tableStyleId>
              </a:tblPr>
              <a:tblGrid>
                <a:gridCol w="1735837">
                  <a:extLst>
                    <a:ext uri="{9D8B030D-6E8A-4147-A177-3AD203B41FA5}">
                      <a16:colId xmlns:a16="http://schemas.microsoft.com/office/drawing/2014/main" val="1130951627"/>
                    </a:ext>
                  </a:extLst>
                </a:gridCol>
                <a:gridCol w="1005165">
                  <a:extLst>
                    <a:ext uri="{9D8B030D-6E8A-4147-A177-3AD203B41FA5}">
                      <a16:colId xmlns:a16="http://schemas.microsoft.com/office/drawing/2014/main" val="3692096726"/>
                    </a:ext>
                  </a:extLst>
                </a:gridCol>
                <a:gridCol w="1269114">
                  <a:extLst>
                    <a:ext uri="{9D8B030D-6E8A-4147-A177-3AD203B41FA5}">
                      <a16:colId xmlns:a16="http://schemas.microsoft.com/office/drawing/2014/main" val="1509633608"/>
                    </a:ext>
                  </a:extLst>
                </a:gridCol>
                <a:gridCol w="1269950">
                  <a:extLst>
                    <a:ext uri="{9D8B030D-6E8A-4147-A177-3AD203B41FA5}">
                      <a16:colId xmlns:a16="http://schemas.microsoft.com/office/drawing/2014/main" val="726676950"/>
                    </a:ext>
                  </a:extLst>
                </a:gridCol>
                <a:gridCol w="1270785">
                  <a:extLst>
                    <a:ext uri="{9D8B030D-6E8A-4147-A177-3AD203B41FA5}">
                      <a16:colId xmlns:a16="http://schemas.microsoft.com/office/drawing/2014/main" val="3186454846"/>
                    </a:ext>
                  </a:extLst>
                </a:gridCol>
                <a:gridCol w="1270785">
                  <a:extLst>
                    <a:ext uri="{9D8B030D-6E8A-4147-A177-3AD203B41FA5}">
                      <a16:colId xmlns:a16="http://schemas.microsoft.com/office/drawing/2014/main" val="1568472485"/>
                    </a:ext>
                  </a:extLst>
                </a:gridCol>
              </a:tblGrid>
              <a:tr h="407764">
                <a:tc>
                  <a:txBody>
                    <a:bodyPr/>
                    <a:lstStyle/>
                    <a:p>
                      <a:pPr marL="0" marR="0">
                        <a:spcBef>
                          <a:spcPts val="0"/>
                        </a:spcBef>
                        <a:spcAft>
                          <a:spcPts val="0"/>
                        </a:spcAft>
                      </a:pPr>
                      <a:r>
                        <a:rPr lang="en-US" sz="1400" dirty="0" err="1">
                          <a:effectLst/>
                        </a:rPr>
                        <a:t>LightGBM</a:t>
                      </a:r>
                      <a:r>
                        <a:rPr lang="en-US" sz="1400" dirty="0">
                          <a:effectLst/>
                        </a:rPr>
                        <a:t> result</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1</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2</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3</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4</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5</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3346391195"/>
                  </a:ext>
                </a:extLst>
              </a:tr>
              <a:tr h="443873">
                <a:tc>
                  <a:txBody>
                    <a:bodyPr/>
                    <a:lstStyle/>
                    <a:p>
                      <a:pPr marL="0" marR="0">
                        <a:spcBef>
                          <a:spcPts val="0"/>
                        </a:spcBef>
                        <a:spcAft>
                          <a:spcPts val="0"/>
                        </a:spcAft>
                      </a:pPr>
                      <a:r>
                        <a:rPr lang="en-US" sz="1400" dirty="0">
                          <a:effectLst/>
                        </a:rPr>
                        <a:t>Training Set</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0.95745</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0.997002</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0.999465</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0.991157</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0.988608</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572293416"/>
                  </a:ext>
                </a:extLst>
              </a:tr>
              <a:tr h="458686">
                <a:tc>
                  <a:txBody>
                    <a:bodyPr/>
                    <a:lstStyle/>
                    <a:p>
                      <a:pPr marL="0" marR="0">
                        <a:spcBef>
                          <a:spcPts val="0"/>
                        </a:spcBef>
                        <a:spcAft>
                          <a:spcPts val="0"/>
                        </a:spcAft>
                      </a:pPr>
                      <a:r>
                        <a:rPr lang="en-US" sz="1400" dirty="0">
                          <a:effectLst/>
                        </a:rPr>
                        <a:t>Validation Set</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0.872766</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0.911545</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0.924285</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0.922122</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0.917767</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92744529"/>
                  </a:ext>
                </a:extLst>
              </a:tr>
            </a:tbl>
          </a:graphicData>
        </a:graphic>
      </p:graphicFrame>
      <p:sp>
        <p:nvSpPr>
          <p:cNvPr id="9" name="Rectangle 2">
            <a:extLst>
              <a:ext uri="{FF2B5EF4-FFF2-40B4-BE49-F238E27FC236}">
                <a16:creationId xmlns:a16="http://schemas.microsoft.com/office/drawing/2014/main" id="{AE8DA312-6E3B-8B40-82F0-4E82E552C6E5}"/>
              </a:ext>
            </a:extLst>
          </p:cNvPr>
          <p:cNvSpPr>
            <a:spLocks noChangeArrowheads="1"/>
          </p:cNvSpPr>
          <p:nvPr/>
        </p:nvSpPr>
        <p:spPr bwMode="auto">
          <a:xfrm>
            <a:off x="2008188" y="38036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10" name="Table 9">
            <a:extLst>
              <a:ext uri="{FF2B5EF4-FFF2-40B4-BE49-F238E27FC236}">
                <a16:creationId xmlns:a16="http://schemas.microsoft.com/office/drawing/2014/main" id="{37701871-8C8C-9441-85DA-4A59BEE0BEE0}"/>
              </a:ext>
            </a:extLst>
          </p:cNvPr>
          <p:cNvGraphicFramePr>
            <a:graphicFrameLocks noGrp="1"/>
          </p:cNvGraphicFramePr>
          <p:nvPr>
            <p:extLst>
              <p:ext uri="{D42A27DB-BD31-4B8C-83A1-F6EECF244321}">
                <p14:modId xmlns:p14="http://schemas.microsoft.com/office/powerpoint/2010/main" val="2497425665"/>
              </p:ext>
            </p:extLst>
          </p:nvPr>
        </p:nvGraphicFramePr>
        <p:xfrm>
          <a:off x="1195754" y="3636304"/>
          <a:ext cx="7821635" cy="1202982"/>
        </p:xfrm>
        <a:graphic>
          <a:graphicData uri="http://schemas.openxmlformats.org/drawingml/2006/table">
            <a:tbl>
              <a:tblPr firstRow="1" firstCol="1" bandRow="1">
                <a:tableStyleId>{5C22544A-7EE6-4342-B048-85BDC9FD1C3A}</a:tableStyleId>
              </a:tblPr>
              <a:tblGrid>
                <a:gridCol w="1712278">
                  <a:extLst>
                    <a:ext uri="{9D8B030D-6E8A-4147-A177-3AD203B41FA5}">
                      <a16:colId xmlns:a16="http://schemas.microsoft.com/office/drawing/2014/main" val="2367235947"/>
                    </a:ext>
                  </a:extLst>
                </a:gridCol>
                <a:gridCol w="951261">
                  <a:extLst>
                    <a:ext uri="{9D8B030D-6E8A-4147-A177-3AD203B41FA5}">
                      <a16:colId xmlns:a16="http://schemas.microsoft.com/office/drawing/2014/main" val="2969525006"/>
                    </a:ext>
                  </a:extLst>
                </a:gridCol>
                <a:gridCol w="1289106">
                  <a:extLst>
                    <a:ext uri="{9D8B030D-6E8A-4147-A177-3AD203B41FA5}">
                      <a16:colId xmlns:a16="http://schemas.microsoft.com/office/drawing/2014/main" val="3368113231"/>
                    </a:ext>
                  </a:extLst>
                </a:gridCol>
                <a:gridCol w="1289106">
                  <a:extLst>
                    <a:ext uri="{9D8B030D-6E8A-4147-A177-3AD203B41FA5}">
                      <a16:colId xmlns:a16="http://schemas.microsoft.com/office/drawing/2014/main" val="3928049767"/>
                    </a:ext>
                  </a:extLst>
                </a:gridCol>
                <a:gridCol w="1289942">
                  <a:extLst>
                    <a:ext uri="{9D8B030D-6E8A-4147-A177-3AD203B41FA5}">
                      <a16:colId xmlns:a16="http://schemas.microsoft.com/office/drawing/2014/main" val="405125207"/>
                    </a:ext>
                  </a:extLst>
                </a:gridCol>
                <a:gridCol w="1289942">
                  <a:extLst>
                    <a:ext uri="{9D8B030D-6E8A-4147-A177-3AD203B41FA5}">
                      <a16:colId xmlns:a16="http://schemas.microsoft.com/office/drawing/2014/main" val="1477024447"/>
                    </a:ext>
                  </a:extLst>
                </a:gridCol>
              </a:tblGrid>
              <a:tr h="387340">
                <a:tc>
                  <a:txBody>
                    <a:bodyPr/>
                    <a:lstStyle/>
                    <a:p>
                      <a:pPr marL="0" marR="0">
                        <a:spcBef>
                          <a:spcPts val="0"/>
                        </a:spcBef>
                        <a:spcAft>
                          <a:spcPts val="0"/>
                        </a:spcAft>
                      </a:pPr>
                      <a:r>
                        <a:rPr lang="en-US" sz="1400" dirty="0" err="1">
                          <a:effectLst/>
                        </a:rPr>
                        <a:t>XGBoost</a:t>
                      </a:r>
                      <a:r>
                        <a:rPr lang="en-US" sz="1400" dirty="0">
                          <a:effectLst/>
                        </a:rPr>
                        <a:t> result</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1</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2</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3</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4</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Fold 5</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1633738707"/>
                  </a:ext>
                </a:extLst>
              </a:tr>
              <a:tr h="417767">
                <a:tc>
                  <a:txBody>
                    <a:bodyPr/>
                    <a:lstStyle/>
                    <a:p>
                      <a:pPr marL="0" marR="0">
                        <a:spcBef>
                          <a:spcPts val="0"/>
                        </a:spcBef>
                        <a:spcAft>
                          <a:spcPts val="0"/>
                        </a:spcAft>
                      </a:pPr>
                      <a:r>
                        <a:rPr lang="en-US" sz="1400" dirty="0">
                          <a:effectLst/>
                        </a:rPr>
                        <a:t>Training Set</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0.97643</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0.984565</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a:effectLst/>
                        </a:rPr>
                        <a:t>0.992463</a:t>
                      </a:r>
                      <a:endParaRPr lang="en-US" sz="14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a:effectLst/>
                        </a:rPr>
                        <a:t>0.993552</a:t>
                      </a:r>
                      <a:endParaRPr lang="en-US" sz="14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0.987252</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770818714"/>
                  </a:ext>
                </a:extLst>
              </a:tr>
              <a:tr h="397875">
                <a:tc>
                  <a:txBody>
                    <a:bodyPr/>
                    <a:lstStyle/>
                    <a:p>
                      <a:pPr marL="0" marR="0">
                        <a:spcBef>
                          <a:spcPts val="0"/>
                        </a:spcBef>
                        <a:spcAft>
                          <a:spcPts val="0"/>
                        </a:spcAft>
                      </a:pPr>
                      <a:r>
                        <a:rPr lang="en-US" sz="1400" dirty="0">
                          <a:effectLst/>
                        </a:rPr>
                        <a:t>Validation Set</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a:effectLst/>
                        </a:rPr>
                        <a:t>0.95353</a:t>
                      </a:r>
                      <a:endParaRPr lang="en-US" sz="14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0.964523</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0.974672</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0.975562</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400" dirty="0">
                          <a:effectLst/>
                        </a:rPr>
                        <a:t>0.963622</a:t>
                      </a:r>
                      <a:endParaRPr lang="en-US"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950526746"/>
                  </a:ext>
                </a:extLst>
              </a:tr>
            </a:tbl>
          </a:graphicData>
        </a:graphic>
      </p:graphicFrame>
      <p:graphicFrame>
        <p:nvGraphicFramePr>
          <p:cNvPr id="11" name="Table 10">
            <a:extLst>
              <a:ext uri="{FF2B5EF4-FFF2-40B4-BE49-F238E27FC236}">
                <a16:creationId xmlns:a16="http://schemas.microsoft.com/office/drawing/2014/main" id="{498776A9-5403-D745-9DFC-6A8899AF8C83}"/>
              </a:ext>
            </a:extLst>
          </p:cNvPr>
          <p:cNvGraphicFramePr>
            <a:graphicFrameLocks noGrp="1"/>
          </p:cNvGraphicFramePr>
          <p:nvPr>
            <p:extLst>
              <p:ext uri="{D42A27DB-BD31-4B8C-83A1-F6EECF244321}">
                <p14:modId xmlns:p14="http://schemas.microsoft.com/office/powerpoint/2010/main" val="1956050892"/>
              </p:ext>
            </p:extLst>
          </p:nvPr>
        </p:nvGraphicFramePr>
        <p:xfrm>
          <a:off x="1195754" y="5036639"/>
          <a:ext cx="5001193" cy="948323"/>
        </p:xfrm>
        <a:graphic>
          <a:graphicData uri="http://schemas.openxmlformats.org/drawingml/2006/table">
            <a:tbl>
              <a:tblPr firstRow="1" firstCol="1" bandRow="1">
                <a:tableStyleId>{5C22544A-7EE6-4342-B048-85BDC9FD1C3A}</a:tableStyleId>
              </a:tblPr>
              <a:tblGrid>
                <a:gridCol w="1932093">
                  <a:extLst>
                    <a:ext uri="{9D8B030D-6E8A-4147-A177-3AD203B41FA5}">
                      <a16:colId xmlns:a16="http://schemas.microsoft.com/office/drawing/2014/main" val="15643352"/>
                    </a:ext>
                  </a:extLst>
                </a:gridCol>
                <a:gridCol w="3069100">
                  <a:extLst>
                    <a:ext uri="{9D8B030D-6E8A-4147-A177-3AD203B41FA5}">
                      <a16:colId xmlns:a16="http://schemas.microsoft.com/office/drawing/2014/main" val="164770601"/>
                    </a:ext>
                  </a:extLst>
                </a:gridCol>
              </a:tblGrid>
              <a:tr h="474161">
                <a:tc>
                  <a:txBody>
                    <a:bodyPr/>
                    <a:lstStyle/>
                    <a:p>
                      <a:pPr marL="0" marR="0">
                        <a:spcBef>
                          <a:spcPts val="0"/>
                        </a:spcBef>
                        <a:spcAft>
                          <a:spcPts val="0"/>
                        </a:spcAft>
                      </a:pPr>
                      <a:r>
                        <a:rPr lang="en-US" sz="1300">
                          <a:effectLst/>
                        </a:rPr>
                        <a:t> </a:t>
                      </a:r>
                      <a:endParaRPr lang="en-US"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300" dirty="0">
                          <a:effectLst/>
                        </a:rPr>
                        <a:t>Best Accuracy (Testing Set)</a:t>
                      </a:r>
                      <a:endParaRPr lang="en-US"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38100" cmpd="sng">
                      <a:noFill/>
                    </a:lnB>
                    <a:lnTlToBr w="12700" cmpd="sng">
                      <a:noFill/>
                      <a:prstDash val="solid"/>
                    </a:lnTlToBr>
                    <a:lnBlToTr w="12700" cmpd="sng">
                      <a:noFill/>
                      <a:prstDash val="solid"/>
                    </a:lnBlToTr>
                  </a:tcPr>
                </a:tc>
                <a:extLst>
                  <a:ext uri="{0D108BD9-81ED-4DB2-BD59-A6C34878D82A}">
                    <a16:rowId xmlns:a16="http://schemas.microsoft.com/office/drawing/2014/main" val="3015780957"/>
                  </a:ext>
                </a:extLst>
              </a:tr>
              <a:tr h="237081">
                <a:tc>
                  <a:txBody>
                    <a:bodyPr/>
                    <a:lstStyle/>
                    <a:p>
                      <a:pPr marL="0" marR="0">
                        <a:spcBef>
                          <a:spcPts val="0"/>
                        </a:spcBef>
                        <a:spcAft>
                          <a:spcPts val="0"/>
                        </a:spcAft>
                      </a:pPr>
                      <a:r>
                        <a:rPr lang="en-US" sz="1300">
                          <a:effectLst/>
                        </a:rPr>
                        <a:t>LightGBM</a:t>
                      </a:r>
                      <a:endParaRPr lang="en-US"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300" dirty="0">
                          <a:effectLst/>
                        </a:rPr>
                        <a:t>0.9656</a:t>
                      </a:r>
                      <a:endParaRPr lang="en-US"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381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25998204"/>
                  </a:ext>
                </a:extLst>
              </a:tr>
              <a:tr h="237081">
                <a:tc>
                  <a:txBody>
                    <a:bodyPr/>
                    <a:lstStyle/>
                    <a:p>
                      <a:pPr marL="0" marR="0">
                        <a:spcBef>
                          <a:spcPts val="0"/>
                        </a:spcBef>
                        <a:spcAft>
                          <a:spcPts val="0"/>
                        </a:spcAft>
                      </a:pPr>
                      <a:r>
                        <a:rPr lang="en-US" sz="1300">
                          <a:effectLst/>
                        </a:rPr>
                        <a:t>XGBoost</a:t>
                      </a:r>
                      <a:endParaRPr lang="en-US" sz="120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0" marR="0" algn="r">
                        <a:spcBef>
                          <a:spcPts val="0"/>
                        </a:spcBef>
                        <a:spcAft>
                          <a:spcPts val="0"/>
                        </a:spcAft>
                      </a:pPr>
                      <a:r>
                        <a:rPr lang="en-US" sz="1300" dirty="0">
                          <a:effectLst/>
                        </a:rPr>
                        <a:t>0.9794</a:t>
                      </a:r>
                      <a:endParaRPr lang="en-US" sz="12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521933304"/>
                  </a:ext>
                </a:extLst>
              </a:tr>
            </a:tbl>
          </a:graphicData>
        </a:graphic>
      </p:graphicFrame>
      <p:pic>
        <p:nvPicPr>
          <p:cNvPr id="4" name="Audio 3">
            <a:hlinkClick r:id="" action="ppaction://media"/>
            <a:extLst>
              <a:ext uri="{FF2B5EF4-FFF2-40B4-BE49-F238E27FC236}">
                <a16:creationId xmlns:a16="http://schemas.microsoft.com/office/drawing/2014/main" id="{5C5ABEC3-AF67-9E40-9143-5FF07BA82A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89238889"/>
      </p:ext>
    </p:extLst>
  </p:cSld>
  <p:clrMapOvr>
    <a:masterClrMapping/>
  </p:clrMapOvr>
  <mc:AlternateContent xmlns:mc="http://schemas.openxmlformats.org/markup-compatibility/2006">
    <mc:Choice xmlns:p14="http://schemas.microsoft.com/office/powerpoint/2010/main" Requires="p14">
      <p:transition spd="slow" p14:dur="2000" advTm="114371"/>
    </mc:Choice>
    <mc:Fallback>
      <p:transition spd="slow" advTm="114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Thoughts</a:t>
            </a:r>
          </a:p>
        </p:txBody>
      </p:sp>
      <p:sp>
        <p:nvSpPr>
          <p:cNvPr id="3" name="Content Placeholder 2"/>
          <p:cNvSpPr>
            <a:spLocks noGrp="1"/>
          </p:cNvSpPr>
          <p:nvPr>
            <p:ph idx="1"/>
          </p:nvPr>
        </p:nvSpPr>
        <p:spPr>
          <a:xfrm>
            <a:off x="677334" y="1270000"/>
            <a:ext cx="8596668" cy="5405865"/>
          </a:xfrm>
        </p:spPr>
        <p:txBody>
          <a:bodyPr>
            <a:normAutofit/>
          </a:bodyPr>
          <a:lstStyle/>
          <a:p>
            <a:pPr marL="0" indent="0">
              <a:buNone/>
            </a:pPr>
            <a:endParaRPr lang="en-US" dirty="0"/>
          </a:p>
          <a:p>
            <a:endParaRPr lang="en-US" dirty="0"/>
          </a:p>
          <a:p>
            <a:endParaRPr lang="en-US" dirty="0"/>
          </a:p>
          <a:p>
            <a:pPr marL="0" indent="0">
              <a:buNone/>
            </a:pPr>
            <a:endParaRPr lang="en-US" dirty="0"/>
          </a:p>
          <a:p>
            <a:pPr>
              <a:buFont typeface="Wingdings" panose="05000000000000000000" pitchFamily="2" charset="2"/>
              <a:buChar char="Ø"/>
            </a:pPr>
            <a:endParaRPr lang="en-US" dirty="0"/>
          </a:p>
          <a:p>
            <a:pPr marL="0" indent="0">
              <a:buNone/>
            </a:pPr>
            <a:endParaRPr lang="en-US" sz="2800" dirty="0"/>
          </a:p>
          <a:p>
            <a:pPr>
              <a:buFont typeface="Wingdings" panose="05000000000000000000" pitchFamily="2" charset="2"/>
              <a:buChar char="Ø"/>
            </a:pPr>
            <a:endParaRPr lang="en-US" sz="2800" dirty="0"/>
          </a:p>
          <a:p>
            <a:pPr>
              <a:buFont typeface="Wingdings" panose="05000000000000000000" pitchFamily="2" charset="2"/>
              <a:buChar char="Ø"/>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sp>
        <p:nvSpPr>
          <p:cNvPr id="7" name="Content Placeholder 2">
            <a:extLst>
              <a:ext uri="{FF2B5EF4-FFF2-40B4-BE49-F238E27FC236}">
                <a16:creationId xmlns:a16="http://schemas.microsoft.com/office/drawing/2014/main" id="{0D01078C-5594-6347-872F-D89E326ADA6E}"/>
              </a:ext>
            </a:extLst>
          </p:cNvPr>
          <p:cNvSpPr txBox="1">
            <a:spLocks/>
          </p:cNvSpPr>
          <p:nvPr/>
        </p:nvSpPr>
        <p:spPr>
          <a:xfrm>
            <a:off x="829734" y="1422400"/>
            <a:ext cx="8596668" cy="540586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a:p>
            <a:r>
              <a:rPr lang="en-US" dirty="0"/>
              <a:t>Model Performance Metrics – </a:t>
            </a:r>
            <a:r>
              <a:rPr lang="en-US" i="1" dirty="0">
                <a:solidFill>
                  <a:schemeClr val="tx1"/>
                </a:solidFill>
              </a:rPr>
              <a:t>Imbalanced Dataset</a:t>
            </a:r>
          </a:p>
          <a:p>
            <a:pPr marL="0" indent="0">
              <a:buFont typeface="Wingdings 3" charset="2"/>
              <a:buNone/>
            </a:pPr>
            <a:r>
              <a:rPr lang="en-US" dirty="0"/>
              <a:t>     AUC, accuracy</a:t>
            </a:r>
          </a:p>
          <a:p>
            <a:pPr marL="0" indent="0">
              <a:buFont typeface="Wingdings 3" charset="2"/>
              <a:buNone/>
            </a:pPr>
            <a:r>
              <a:rPr lang="en-US" dirty="0"/>
              <a:t>     Confusion Matrix  </a:t>
            </a:r>
            <a:r>
              <a:rPr lang="en-US" dirty="0">
                <a:solidFill>
                  <a:srgbClr val="FF0000"/>
                </a:solidFill>
              </a:rPr>
              <a:t>- Cutoff point Analysis</a:t>
            </a:r>
          </a:p>
          <a:p>
            <a:pPr marL="0" indent="0">
              <a:buFont typeface="Wingdings 3" charset="2"/>
              <a:buNone/>
            </a:pPr>
            <a:endParaRPr lang="en-US" dirty="0"/>
          </a:p>
          <a:p>
            <a:r>
              <a:rPr lang="en-US" dirty="0">
                <a:solidFill>
                  <a:srgbClr val="00B050"/>
                </a:solidFill>
              </a:rPr>
              <a:t>Improvements: </a:t>
            </a:r>
          </a:p>
          <a:p>
            <a:pPr marL="0" indent="0">
              <a:buNone/>
            </a:pPr>
            <a:r>
              <a:rPr lang="en-US" dirty="0"/>
              <a:t>     (1) Handle Imbalanced Class: (a) Over-sampling (b) Under-sampling</a:t>
            </a:r>
          </a:p>
          <a:p>
            <a:pPr marL="0" indent="0">
              <a:buNone/>
            </a:pPr>
            <a:r>
              <a:rPr lang="en-US" dirty="0"/>
              <a:t>     (2) Try </a:t>
            </a:r>
            <a:r>
              <a:rPr lang="en-US" dirty="0">
                <a:solidFill>
                  <a:srgbClr val="00B050"/>
                </a:solidFill>
              </a:rPr>
              <a:t>unsupervised learning algorithm </a:t>
            </a:r>
            <a:r>
              <a:rPr lang="en-US" dirty="0"/>
              <a:t>on the dataset, figuring if there is similar anomaly characteristics exist in these fraud cases </a:t>
            </a:r>
          </a:p>
          <a:p>
            <a:pPr marL="0" indent="0">
              <a:buFont typeface="Wingdings 3" charset="2"/>
              <a:buNone/>
            </a:pPr>
            <a:endParaRPr lang="en-US" dirty="0"/>
          </a:p>
          <a:p>
            <a:pPr marL="0" indent="0">
              <a:buFont typeface="Wingdings 3" charset="2"/>
              <a:buNone/>
            </a:pPr>
            <a:endParaRPr lang="en-US" dirty="0"/>
          </a:p>
          <a:p>
            <a:pPr marL="0" indent="0">
              <a:buNone/>
            </a:pPr>
            <a:endParaRPr lang="en-US" dirty="0"/>
          </a:p>
          <a:p>
            <a:endParaRPr lang="en-US" dirty="0"/>
          </a:p>
          <a:p>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indent="0">
              <a:buFont typeface="Wingdings 3" charset="2"/>
              <a:buNone/>
            </a:pPr>
            <a:endParaRPr lang="en-US" sz="2800" dirty="0"/>
          </a:p>
          <a:p>
            <a:pPr>
              <a:buFont typeface="Wingdings" panose="05000000000000000000" pitchFamily="2" charset="2"/>
              <a:buChar char="Ø"/>
            </a:pPr>
            <a:endParaRPr lang="en-US" sz="2800" dirty="0"/>
          </a:p>
          <a:p>
            <a:pPr>
              <a:buFont typeface="Wingdings" panose="05000000000000000000" pitchFamily="2" charset="2"/>
              <a:buChar char="Ø"/>
            </a:pPr>
            <a:endParaRPr lang="en-US" dirty="0"/>
          </a:p>
          <a:p>
            <a:pPr>
              <a:buFont typeface="Wingdings 3" charset="2"/>
              <a:buAutoNum type="arabicParenBoth"/>
            </a:pPr>
            <a:endParaRPr lang="en-US" dirty="0"/>
          </a:p>
          <a:p>
            <a:pPr marL="0" indent="0">
              <a:buFont typeface="Wingdings 3" charset="2"/>
              <a:buNone/>
            </a:pPr>
            <a:endParaRPr lang="en-US" dirty="0"/>
          </a:p>
          <a:p>
            <a:pPr marL="0" indent="0">
              <a:buFont typeface="Wingdings 3" charset="2"/>
              <a:buNone/>
            </a:pPr>
            <a:endParaRPr lang="en-US" dirty="0"/>
          </a:p>
          <a:p>
            <a:pPr>
              <a:buFont typeface="Wingdings 3" charset="2"/>
              <a:buAutoNum type="arabicParenBoth"/>
            </a:pPr>
            <a:endParaRPr lang="en-US" dirty="0"/>
          </a:p>
          <a:p>
            <a:pPr marL="0" indent="0">
              <a:buFont typeface="Wingdings 3" charset="2"/>
              <a:buNone/>
            </a:pPr>
            <a:endParaRPr lang="en-US" dirty="0"/>
          </a:p>
          <a:p>
            <a:pPr marL="0" indent="0">
              <a:buFont typeface="Wingdings 3" charset="2"/>
              <a:buNone/>
            </a:pPr>
            <a:endParaRPr lang="en-US" dirty="0"/>
          </a:p>
        </p:txBody>
      </p:sp>
      <p:sp>
        <p:nvSpPr>
          <p:cNvPr id="9" name="Content Placeholder 2">
            <a:extLst>
              <a:ext uri="{FF2B5EF4-FFF2-40B4-BE49-F238E27FC236}">
                <a16:creationId xmlns:a16="http://schemas.microsoft.com/office/drawing/2014/main" id="{828059A8-1DB6-A04B-B9EB-D64C27A96E0D}"/>
              </a:ext>
            </a:extLst>
          </p:cNvPr>
          <p:cNvSpPr txBox="1">
            <a:spLocks/>
          </p:cNvSpPr>
          <p:nvPr/>
        </p:nvSpPr>
        <p:spPr>
          <a:xfrm>
            <a:off x="677334" y="3429000"/>
            <a:ext cx="8596668" cy="540586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dirty="0"/>
          </a:p>
          <a:p>
            <a:endParaRPr lang="en-US" dirty="0"/>
          </a:p>
          <a:p>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indent="0">
              <a:buFont typeface="Wingdings 3" charset="2"/>
              <a:buNone/>
            </a:pPr>
            <a:endParaRPr lang="en-US" sz="2800" dirty="0"/>
          </a:p>
          <a:p>
            <a:pPr>
              <a:buFont typeface="Wingdings" panose="05000000000000000000" pitchFamily="2" charset="2"/>
              <a:buChar char="Ø"/>
            </a:pPr>
            <a:endParaRPr lang="en-US" sz="2800" dirty="0"/>
          </a:p>
          <a:p>
            <a:pPr>
              <a:buFont typeface="Wingdings" panose="05000000000000000000" pitchFamily="2" charset="2"/>
              <a:buChar char="Ø"/>
            </a:pPr>
            <a:endParaRPr lang="en-US" dirty="0"/>
          </a:p>
          <a:p>
            <a:pPr>
              <a:buFont typeface="Wingdings 3" charset="2"/>
              <a:buAutoNum type="arabicParenBoth"/>
            </a:pPr>
            <a:endParaRPr lang="en-US" dirty="0"/>
          </a:p>
          <a:p>
            <a:pPr marL="0" indent="0">
              <a:buFont typeface="Wingdings 3" charset="2"/>
              <a:buNone/>
            </a:pPr>
            <a:endParaRPr lang="en-US" dirty="0"/>
          </a:p>
          <a:p>
            <a:pPr marL="0" indent="0">
              <a:buFont typeface="Wingdings 3" charset="2"/>
              <a:buNone/>
            </a:pPr>
            <a:endParaRPr lang="en-US" dirty="0"/>
          </a:p>
          <a:p>
            <a:pPr>
              <a:buFont typeface="Wingdings 3" charset="2"/>
              <a:buAutoNum type="arabicParenBoth"/>
            </a:pPr>
            <a:endParaRPr lang="en-US" dirty="0"/>
          </a:p>
          <a:p>
            <a:pPr marL="0" indent="0">
              <a:buFont typeface="Wingdings 3" charset="2"/>
              <a:buNone/>
            </a:pPr>
            <a:endParaRPr lang="en-US" dirty="0"/>
          </a:p>
          <a:p>
            <a:pPr marL="0" indent="0">
              <a:buFont typeface="Wingdings 3" charset="2"/>
              <a:buNone/>
            </a:pPr>
            <a:endParaRPr lang="en-US" dirty="0"/>
          </a:p>
        </p:txBody>
      </p:sp>
      <p:pic>
        <p:nvPicPr>
          <p:cNvPr id="4" name="Audio 3">
            <a:hlinkClick r:id="" action="ppaction://media"/>
            <a:extLst>
              <a:ext uri="{FF2B5EF4-FFF2-40B4-BE49-F238E27FC236}">
                <a16:creationId xmlns:a16="http://schemas.microsoft.com/office/drawing/2014/main" id="{7712A5B9-1705-D143-8AE4-8BB9A938A4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74394698"/>
      </p:ext>
    </p:extLst>
  </p:cSld>
  <p:clrMapOvr>
    <a:masterClrMapping/>
  </p:clrMapOvr>
  <mc:AlternateContent xmlns:mc="http://schemas.openxmlformats.org/markup-compatibility/2006">
    <mc:Choice xmlns:p14="http://schemas.microsoft.com/office/powerpoint/2010/main" Requires="p14">
      <p:transition spd="slow" p14:dur="2000" advTm="117114"/>
    </mc:Choice>
    <mc:Fallback>
      <p:transition spd="slow" advTm="117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br>
              <a:rPr lang="en-US" dirty="0"/>
            </a:br>
            <a:r>
              <a:rPr lang="en-US" dirty="0"/>
              <a:t>Questions?</a:t>
            </a:r>
          </a:p>
        </p:txBody>
      </p:sp>
    </p:spTree>
    <p:extLst>
      <p:ext uri="{BB962C8B-B14F-4D97-AF65-F5344CB8AC3E}">
        <p14:creationId xmlns:p14="http://schemas.microsoft.com/office/powerpoint/2010/main" val="3933319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8AEBFB4-F0F5-1A49-93C5-83A4313D2FCB}"/>
              </a:ext>
            </a:extLst>
          </p:cNvPr>
          <p:cNvSpPr txBox="1">
            <a:spLocks/>
          </p:cNvSpPr>
          <p:nvPr/>
        </p:nvSpPr>
        <p:spPr>
          <a:xfrm>
            <a:off x="-3360094" y="145366"/>
            <a:ext cx="8596668" cy="1320800"/>
          </a:xfrm>
          <a:prstGeom prst="rect">
            <a:avLst/>
          </a:prstGeom>
        </p:spPr>
        <p:txBody>
          <a:bodyPr vert="horz" lIns="91440" tIns="45720" rIns="91440" bIns="45720" rtlCol="0" anchor="b">
            <a:noAutofit/>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dirty="0"/>
              <a:t>Table of Contents</a:t>
            </a:r>
          </a:p>
        </p:txBody>
      </p:sp>
      <p:sp>
        <p:nvSpPr>
          <p:cNvPr id="10" name="TextBox 9">
            <a:extLst>
              <a:ext uri="{FF2B5EF4-FFF2-40B4-BE49-F238E27FC236}">
                <a16:creationId xmlns:a16="http://schemas.microsoft.com/office/drawing/2014/main" id="{84EBD6FE-7669-F647-BB45-7E3C624CF033}"/>
              </a:ext>
            </a:extLst>
          </p:cNvPr>
          <p:cNvSpPr txBox="1"/>
          <p:nvPr/>
        </p:nvSpPr>
        <p:spPr>
          <a:xfrm>
            <a:off x="1575582" y="1814732"/>
            <a:ext cx="6485206" cy="2031325"/>
          </a:xfrm>
          <a:prstGeom prst="rect">
            <a:avLst/>
          </a:prstGeom>
          <a:noFill/>
        </p:spPr>
        <p:txBody>
          <a:bodyPr wrap="square" rtlCol="0">
            <a:spAutoFit/>
          </a:bodyPr>
          <a:lstStyle/>
          <a:p>
            <a:pPr marL="342900" indent="-342900">
              <a:buAutoNum type="arabicPeriod"/>
            </a:pPr>
            <a:r>
              <a:rPr lang="en-US" dirty="0"/>
              <a:t>Problem Statement</a:t>
            </a:r>
          </a:p>
          <a:p>
            <a:pPr marL="342900" indent="-342900">
              <a:buAutoNum type="arabicPeriod"/>
            </a:pPr>
            <a:r>
              <a:rPr lang="en-US" dirty="0"/>
              <a:t>Dataset Info</a:t>
            </a:r>
          </a:p>
          <a:p>
            <a:pPr marL="342900" indent="-342900">
              <a:buAutoNum type="arabicPeriod"/>
            </a:pPr>
            <a:r>
              <a:rPr lang="en-US" dirty="0"/>
              <a:t>EDA findings</a:t>
            </a:r>
          </a:p>
          <a:p>
            <a:pPr marL="342900" indent="-342900">
              <a:buAutoNum type="arabicPeriod"/>
            </a:pPr>
            <a:r>
              <a:rPr lang="en-US" dirty="0"/>
              <a:t>Feature Engineering</a:t>
            </a:r>
          </a:p>
          <a:p>
            <a:pPr marL="342900" indent="-342900">
              <a:buAutoNum type="arabicPeriod"/>
            </a:pPr>
            <a:r>
              <a:rPr lang="en-US" dirty="0"/>
              <a:t>Modeling</a:t>
            </a:r>
          </a:p>
          <a:p>
            <a:pPr marL="342900" indent="-342900">
              <a:buAutoNum type="arabicPeriod"/>
            </a:pPr>
            <a:r>
              <a:rPr lang="en-US" dirty="0"/>
              <a:t>Results &amp; Analysis</a:t>
            </a:r>
          </a:p>
          <a:p>
            <a:pPr marL="342900" indent="-342900">
              <a:buAutoNum type="arabicPeriod"/>
            </a:pPr>
            <a:r>
              <a:rPr lang="en-US" dirty="0"/>
              <a:t>Conclusion &amp; Further Thoughts</a:t>
            </a:r>
          </a:p>
        </p:txBody>
      </p:sp>
      <p:pic>
        <p:nvPicPr>
          <p:cNvPr id="2" name="Audio 1">
            <a:hlinkClick r:id="" action="ppaction://media"/>
            <a:extLst>
              <a:ext uri="{FF2B5EF4-FFF2-40B4-BE49-F238E27FC236}">
                <a16:creationId xmlns:a16="http://schemas.microsoft.com/office/drawing/2014/main" id="{61934A4E-0959-B54B-9D3B-139277DD59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66291323"/>
      </p:ext>
    </p:extLst>
  </p:cSld>
  <p:clrMapOvr>
    <a:masterClrMapping/>
  </p:clrMapOvr>
  <mc:AlternateContent xmlns:mc="http://schemas.openxmlformats.org/markup-compatibility/2006">
    <mc:Choice xmlns:p14="http://schemas.microsoft.com/office/powerpoint/2010/main" Requires="p14">
      <p:transition spd="slow" p14:dur="2000" advTm="452"/>
    </mc:Choice>
    <mc:Fallback>
      <p:transition spd="slow" advTm="4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a:xfrm>
            <a:off x="677334" y="1611949"/>
            <a:ext cx="8596668" cy="3880773"/>
          </a:xfrm>
        </p:spPr>
        <p:txBody>
          <a:bodyPr/>
          <a:lstStyle/>
          <a:p>
            <a:pPr marL="0" indent="0">
              <a:buNone/>
            </a:pPr>
            <a:r>
              <a:rPr lang="en-US" dirty="0"/>
              <a:t>Fraud is billion-dollar business and it is increasing every year, especially, fraud that involves customer credit card transaction represent significant problems for business and customer themselves. </a:t>
            </a:r>
          </a:p>
          <a:p>
            <a:pPr marL="0" indent="0">
              <a:buNone/>
            </a:pPr>
            <a:endParaRPr lang="en-US" dirty="0"/>
          </a:p>
          <a:p>
            <a:pPr marL="0" indent="0">
              <a:buNone/>
            </a:pPr>
            <a:r>
              <a:rPr lang="en-US" dirty="0"/>
              <a:t>Although fraud instances are not identical, they can be similar in content and appearance by looking at history data. People may improve the efficacy of fraudulent transaction alerts for millions of people around the world, helping hundreds of thousands of businesses reduce their fraud loss and increase their revenue.</a:t>
            </a:r>
          </a:p>
        </p:txBody>
      </p:sp>
      <p:pic>
        <p:nvPicPr>
          <p:cNvPr id="4" name="Audio 3">
            <a:hlinkClick r:id="" action="ppaction://media"/>
            <a:extLst>
              <a:ext uri="{FF2B5EF4-FFF2-40B4-BE49-F238E27FC236}">
                <a16:creationId xmlns:a16="http://schemas.microsoft.com/office/drawing/2014/main" id="{51F3CA74-C87B-2346-8874-22C7CD292B2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53439293"/>
      </p:ext>
    </p:extLst>
  </p:cSld>
  <p:clrMapOvr>
    <a:masterClrMapping/>
  </p:clrMapOvr>
  <mc:AlternateContent xmlns:mc="http://schemas.openxmlformats.org/markup-compatibility/2006">
    <mc:Choice xmlns:p14="http://schemas.microsoft.com/office/powerpoint/2010/main" Requires="p14">
      <p:transition spd="slow" p14:dur="2000" advTm="27989"/>
    </mc:Choice>
    <mc:Fallback>
      <p:transition spd="slow" advTm="27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Dataset Info</a:t>
            </a:r>
          </a:p>
        </p:txBody>
      </p:sp>
      <p:sp>
        <p:nvSpPr>
          <p:cNvPr id="3" name="Content Placeholder 2"/>
          <p:cNvSpPr>
            <a:spLocks noGrp="1"/>
          </p:cNvSpPr>
          <p:nvPr>
            <p:ph idx="1"/>
          </p:nvPr>
        </p:nvSpPr>
        <p:spPr/>
        <p:txBody>
          <a:bodyPr/>
          <a:lstStyle/>
          <a:p>
            <a:r>
              <a:rPr lang="en-US" dirty="0"/>
              <a:t>Dataset size: </a:t>
            </a:r>
          </a:p>
          <a:p>
            <a:pPr>
              <a:buAutoNum type="arabicParenBoth"/>
            </a:pPr>
            <a:r>
              <a:rPr lang="en-US" dirty="0"/>
              <a:t>Training Set: ~560k observations, 434variables</a:t>
            </a:r>
          </a:p>
          <a:p>
            <a:pPr>
              <a:buAutoNum type="arabicParenBoth"/>
            </a:pPr>
            <a:r>
              <a:rPr lang="en-US" dirty="0"/>
              <a:t>Testing Set: ~500k observations, 433 variables</a:t>
            </a:r>
          </a:p>
          <a:p>
            <a:r>
              <a:rPr lang="en-US" dirty="0"/>
              <a:t>Variables Info</a:t>
            </a:r>
          </a:p>
          <a:p>
            <a:pPr>
              <a:buAutoNum type="arabicParenBoth"/>
            </a:pPr>
            <a:r>
              <a:rPr lang="en-US" dirty="0"/>
              <a:t>Transaction dataset: categorical variables &amp; numerical variables</a:t>
            </a:r>
          </a:p>
          <a:p>
            <a:pPr>
              <a:buAutoNum type="arabicParenBoth"/>
            </a:pPr>
            <a:r>
              <a:rPr lang="en-US" dirty="0"/>
              <a:t>Identity dataset: categorical variables</a:t>
            </a:r>
          </a:p>
          <a:p>
            <a:pPr marL="0" indent="0">
              <a:buNone/>
            </a:pPr>
            <a:endParaRPr lang="en-US" dirty="0"/>
          </a:p>
          <a:p>
            <a:pPr marL="0" indent="0">
              <a:buNone/>
            </a:pPr>
            <a:endParaRPr lang="en-US" dirty="0"/>
          </a:p>
        </p:txBody>
      </p:sp>
      <p:sp>
        <p:nvSpPr>
          <p:cNvPr id="4" name="TextBox 3"/>
          <p:cNvSpPr txBox="1"/>
          <p:nvPr/>
        </p:nvSpPr>
        <p:spPr>
          <a:xfrm>
            <a:off x="774357" y="1416908"/>
            <a:ext cx="6969211" cy="646331"/>
          </a:xfrm>
          <a:prstGeom prst="rect">
            <a:avLst/>
          </a:prstGeom>
          <a:noFill/>
        </p:spPr>
        <p:txBody>
          <a:bodyPr wrap="square" rtlCol="0">
            <a:spAutoFit/>
          </a:bodyPr>
          <a:lstStyle/>
          <a:p>
            <a:r>
              <a:rPr lang="en-US" dirty="0">
                <a:solidFill>
                  <a:schemeClr val="bg1">
                    <a:lumMod val="75000"/>
                  </a:schemeClr>
                </a:solidFill>
              </a:rPr>
              <a:t>Vesta Corporation – leading payment service company</a:t>
            </a:r>
          </a:p>
          <a:p>
            <a:r>
              <a:rPr lang="en-US" dirty="0">
                <a:solidFill>
                  <a:schemeClr val="bg1">
                    <a:lumMod val="75000"/>
                  </a:schemeClr>
                </a:solidFill>
              </a:rPr>
              <a:t>Data from its real-world-ecommerce transactions</a:t>
            </a:r>
          </a:p>
        </p:txBody>
      </p:sp>
      <p:pic>
        <p:nvPicPr>
          <p:cNvPr id="5" name="Audio 4">
            <a:hlinkClick r:id="" action="ppaction://media"/>
            <a:extLst>
              <a:ext uri="{FF2B5EF4-FFF2-40B4-BE49-F238E27FC236}">
                <a16:creationId xmlns:a16="http://schemas.microsoft.com/office/drawing/2014/main" id="{4F742DF3-57C3-1B45-BC77-7781C61F3BC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23010471"/>
      </p:ext>
    </p:extLst>
  </p:cSld>
  <p:clrMapOvr>
    <a:masterClrMapping/>
  </p:clrMapOvr>
  <mc:AlternateContent xmlns:mc="http://schemas.openxmlformats.org/markup-compatibility/2006">
    <mc:Choice xmlns:p14="http://schemas.microsoft.com/office/powerpoint/2010/main" Requires="p14">
      <p:transition spd="slow" p14:dur="2000" advTm="89181"/>
    </mc:Choice>
    <mc:Fallback>
      <p:transition spd="slow" advTm="891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Variable Info</a:t>
            </a:r>
          </a:p>
        </p:txBody>
      </p:sp>
      <p:sp>
        <p:nvSpPr>
          <p:cNvPr id="3" name="Content Placeholder 2"/>
          <p:cNvSpPr>
            <a:spLocks noGrp="1"/>
          </p:cNvSpPr>
          <p:nvPr>
            <p:ph idx="1"/>
          </p:nvPr>
        </p:nvSpPr>
        <p:spPr>
          <a:xfrm>
            <a:off x="677334" y="1270000"/>
            <a:ext cx="8596668" cy="3880773"/>
          </a:xfrm>
        </p:spPr>
        <p:txBody>
          <a:bodyPr>
            <a:normAutofit fontScale="25000" lnSpcReduction="20000"/>
          </a:bodyPr>
          <a:lstStyle/>
          <a:p>
            <a:r>
              <a:rPr lang="en-US" sz="4800" dirty="0"/>
              <a:t>Transaction related variables: </a:t>
            </a:r>
          </a:p>
          <a:p>
            <a:pPr>
              <a:buAutoNum type="arabicParenBoth"/>
            </a:pPr>
            <a:r>
              <a:rPr lang="en-US" sz="4800" dirty="0"/>
              <a:t>Categorical variables:</a:t>
            </a:r>
          </a:p>
          <a:p>
            <a:pPr marL="0" indent="0">
              <a:buNone/>
            </a:pPr>
            <a:r>
              <a:rPr lang="en-US" sz="4000" dirty="0">
                <a:solidFill>
                  <a:schemeClr val="tx1"/>
                </a:solidFill>
              </a:rPr>
              <a:t>Product Category: </a:t>
            </a:r>
            <a:r>
              <a:rPr lang="en-US" sz="4000" dirty="0">
                <a:solidFill>
                  <a:schemeClr val="bg1">
                    <a:lumMod val="75000"/>
                  </a:schemeClr>
                </a:solidFill>
              </a:rPr>
              <a:t>M/C/W…</a:t>
            </a:r>
          </a:p>
          <a:p>
            <a:pPr marL="0" indent="0">
              <a:buNone/>
            </a:pPr>
            <a:r>
              <a:rPr lang="en-US" sz="4000" dirty="0">
                <a:solidFill>
                  <a:schemeClr val="tx1"/>
                </a:solidFill>
              </a:rPr>
              <a:t>Card1-Card6: </a:t>
            </a:r>
            <a:r>
              <a:rPr lang="en-US" sz="4000" dirty="0">
                <a:solidFill>
                  <a:schemeClr val="bg1">
                    <a:lumMod val="75000"/>
                  </a:schemeClr>
                </a:solidFill>
              </a:rPr>
              <a:t>payment card information – card type(credit/debit), issue bank, </a:t>
            </a:r>
            <a:r>
              <a:rPr lang="en-US" sz="4000" dirty="0" err="1">
                <a:solidFill>
                  <a:schemeClr val="bg1">
                    <a:lumMod val="75000"/>
                  </a:schemeClr>
                </a:solidFill>
              </a:rPr>
              <a:t>etc</a:t>
            </a:r>
            <a:endParaRPr lang="en-US" sz="4000" dirty="0">
              <a:solidFill>
                <a:schemeClr val="bg1">
                  <a:lumMod val="75000"/>
                </a:schemeClr>
              </a:solidFill>
            </a:endParaRPr>
          </a:p>
          <a:p>
            <a:pPr marL="0" indent="0">
              <a:buNone/>
            </a:pPr>
            <a:r>
              <a:rPr lang="en-US" sz="4000" dirty="0">
                <a:solidFill>
                  <a:schemeClr val="tx1"/>
                </a:solidFill>
              </a:rPr>
              <a:t>Addr1, Addr2</a:t>
            </a:r>
          </a:p>
          <a:p>
            <a:pPr marL="0" indent="0">
              <a:buNone/>
            </a:pPr>
            <a:r>
              <a:rPr lang="en-US" sz="4000" dirty="0" err="1">
                <a:solidFill>
                  <a:schemeClr val="tx1"/>
                </a:solidFill>
              </a:rPr>
              <a:t>P_emaildomain</a:t>
            </a:r>
            <a:r>
              <a:rPr lang="en-US" sz="4000" dirty="0">
                <a:solidFill>
                  <a:schemeClr val="tx1"/>
                </a:solidFill>
              </a:rPr>
              <a:t>, </a:t>
            </a:r>
            <a:r>
              <a:rPr lang="en-US" sz="4000" dirty="0" err="1">
                <a:solidFill>
                  <a:schemeClr val="tx1"/>
                </a:solidFill>
              </a:rPr>
              <a:t>R_emaildomain</a:t>
            </a:r>
            <a:r>
              <a:rPr lang="en-US" sz="4000" dirty="0">
                <a:solidFill>
                  <a:schemeClr val="bg1">
                    <a:lumMod val="75000"/>
                  </a:schemeClr>
                </a:solidFill>
              </a:rPr>
              <a:t>: Purchaser and recipient email domain – </a:t>
            </a:r>
            <a:r>
              <a:rPr lang="en-US" sz="4000" dirty="0" err="1">
                <a:solidFill>
                  <a:schemeClr val="bg1">
                    <a:lumMod val="75000"/>
                  </a:schemeClr>
                </a:solidFill>
              </a:rPr>
              <a:t>gmail</a:t>
            </a:r>
            <a:r>
              <a:rPr lang="en-US" sz="4000" dirty="0">
                <a:solidFill>
                  <a:schemeClr val="bg1">
                    <a:lumMod val="75000"/>
                  </a:schemeClr>
                </a:solidFill>
              </a:rPr>
              <a:t>, </a:t>
            </a:r>
            <a:r>
              <a:rPr lang="en-US" sz="4000" dirty="0" err="1">
                <a:solidFill>
                  <a:schemeClr val="bg1">
                    <a:lumMod val="75000"/>
                  </a:schemeClr>
                </a:solidFill>
              </a:rPr>
              <a:t>etc</a:t>
            </a:r>
            <a:endParaRPr lang="en-US" sz="4000" dirty="0">
              <a:solidFill>
                <a:schemeClr val="bg1">
                  <a:lumMod val="75000"/>
                </a:schemeClr>
              </a:solidFill>
            </a:endParaRPr>
          </a:p>
          <a:p>
            <a:pPr marL="0" indent="0">
              <a:buNone/>
            </a:pPr>
            <a:r>
              <a:rPr lang="en-US" sz="4000" dirty="0">
                <a:solidFill>
                  <a:schemeClr val="tx1"/>
                </a:solidFill>
              </a:rPr>
              <a:t>M1-M9</a:t>
            </a:r>
            <a:r>
              <a:rPr lang="en-US" sz="4000" dirty="0">
                <a:solidFill>
                  <a:schemeClr val="bg1">
                    <a:lumMod val="75000"/>
                  </a:schemeClr>
                </a:solidFill>
              </a:rPr>
              <a:t>: information masked – match, such as names on card and address, </a:t>
            </a:r>
            <a:r>
              <a:rPr lang="en-US" sz="4000" dirty="0" err="1">
                <a:solidFill>
                  <a:schemeClr val="bg1">
                    <a:lumMod val="75000"/>
                  </a:schemeClr>
                </a:solidFill>
              </a:rPr>
              <a:t>etc</a:t>
            </a:r>
            <a:endParaRPr lang="en-US" sz="4000" dirty="0">
              <a:solidFill>
                <a:schemeClr val="bg1">
                  <a:lumMod val="75000"/>
                </a:schemeClr>
              </a:solidFill>
            </a:endParaRPr>
          </a:p>
          <a:p>
            <a:pPr>
              <a:buAutoNum type="arabicParenBoth"/>
            </a:pPr>
            <a:r>
              <a:rPr lang="en-US" sz="4800" dirty="0"/>
              <a:t>Numerical variables</a:t>
            </a:r>
          </a:p>
          <a:p>
            <a:pPr marL="0" indent="0">
              <a:buNone/>
            </a:pPr>
            <a:r>
              <a:rPr lang="en-US" sz="4000" dirty="0" err="1">
                <a:solidFill>
                  <a:schemeClr val="tx1"/>
                </a:solidFill>
              </a:rPr>
              <a:t>TransactionDT</a:t>
            </a:r>
            <a:r>
              <a:rPr lang="en-US" sz="4000" dirty="0">
                <a:solidFill>
                  <a:schemeClr val="tx1"/>
                </a:solidFill>
              </a:rPr>
              <a:t>: </a:t>
            </a:r>
            <a:r>
              <a:rPr lang="en-US" sz="4000" dirty="0" err="1">
                <a:solidFill>
                  <a:schemeClr val="bg1">
                    <a:lumMod val="75000"/>
                  </a:schemeClr>
                </a:solidFill>
              </a:rPr>
              <a:t>timedelta</a:t>
            </a:r>
            <a:r>
              <a:rPr lang="en-US" sz="4000" dirty="0">
                <a:solidFill>
                  <a:schemeClr val="bg1">
                    <a:lumMod val="75000"/>
                  </a:schemeClr>
                </a:solidFill>
              </a:rPr>
              <a:t> from a given reference </a:t>
            </a:r>
            <a:r>
              <a:rPr lang="en-US" sz="4000" dirty="0" err="1">
                <a:solidFill>
                  <a:schemeClr val="bg1">
                    <a:lumMod val="75000"/>
                  </a:schemeClr>
                </a:solidFill>
              </a:rPr>
              <a:t>datetime</a:t>
            </a:r>
            <a:endParaRPr lang="en-US" sz="4000" dirty="0">
              <a:solidFill>
                <a:schemeClr val="bg1">
                  <a:lumMod val="75000"/>
                </a:schemeClr>
              </a:solidFill>
            </a:endParaRPr>
          </a:p>
          <a:p>
            <a:pPr marL="0" indent="0">
              <a:buNone/>
            </a:pPr>
            <a:r>
              <a:rPr lang="en-US" sz="4000" dirty="0" err="1">
                <a:solidFill>
                  <a:schemeClr val="tx1"/>
                </a:solidFill>
              </a:rPr>
              <a:t>TransactionAMT</a:t>
            </a:r>
            <a:r>
              <a:rPr lang="en-US" sz="4000" dirty="0">
                <a:solidFill>
                  <a:schemeClr val="bg1">
                    <a:lumMod val="75000"/>
                  </a:schemeClr>
                </a:solidFill>
              </a:rPr>
              <a:t>: transaction amount</a:t>
            </a:r>
          </a:p>
          <a:p>
            <a:pPr marL="0" indent="0">
              <a:buNone/>
            </a:pPr>
            <a:r>
              <a:rPr lang="en-US" sz="4000" dirty="0" err="1">
                <a:solidFill>
                  <a:schemeClr val="tx1"/>
                </a:solidFill>
              </a:rPr>
              <a:t>Dist</a:t>
            </a:r>
            <a:r>
              <a:rPr lang="en-US" sz="4000" dirty="0">
                <a:solidFill>
                  <a:schemeClr val="tx1"/>
                </a:solidFill>
              </a:rPr>
              <a:t>: </a:t>
            </a:r>
            <a:r>
              <a:rPr lang="en-US" sz="4000" dirty="0">
                <a:solidFill>
                  <a:schemeClr val="bg1">
                    <a:lumMod val="75000"/>
                  </a:schemeClr>
                </a:solidFill>
              </a:rPr>
              <a:t>how far the transaction away from cardholder’s home/work place</a:t>
            </a:r>
          </a:p>
          <a:p>
            <a:pPr marL="0" indent="0">
              <a:buNone/>
            </a:pPr>
            <a:r>
              <a:rPr lang="en-US" sz="4000" dirty="0">
                <a:solidFill>
                  <a:schemeClr val="tx1"/>
                </a:solidFill>
              </a:rPr>
              <a:t>C1-C14: </a:t>
            </a:r>
            <a:r>
              <a:rPr lang="en-US" sz="4000" dirty="0">
                <a:solidFill>
                  <a:schemeClr val="bg1">
                    <a:lumMod val="75000"/>
                  </a:schemeClr>
                </a:solidFill>
              </a:rPr>
              <a:t>information masked – counting, such as how many address are found to be associated with the payment card</a:t>
            </a:r>
          </a:p>
          <a:p>
            <a:pPr marL="0" indent="0">
              <a:buNone/>
            </a:pPr>
            <a:r>
              <a:rPr lang="en-US" sz="4000" dirty="0">
                <a:solidFill>
                  <a:schemeClr val="tx1"/>
                </a:solidFill>
              </a:rPr>
              <a:t>D1-D15</a:t>
            </a:r>
            <a:r>
              <a:rPr lang="en-US" sz="4000" dirty="0">
                <a:solidFill>
                  <a:schemeClr val="bg1">
                    <a:lumMod val="75000"/>
                  </a:schemeClr>
                </a:solidFill>
              </a:rPr>
              <a:t>: </a:t>
            </a:r>
            <a:r>
              <a:rPr lang="en-US" sz="4000" dirty="0" err="1">
                <a:solidFill>
                  <a:schemeClr val="bg1">
                    <a:lumMod val="75000"/>
                  </a:schemeClr>
                </a:solidFill>
              </a:rPr>
              <a:t>timedelta</a:t>
            </a:r>
            <a:r>
              <a:rPr lang="en-US" sz="4000" dirty="0">
                <a:solidFill>
                  <a:schemeClr val="bg1">
                    <a:lumMod val="75000"/>
                  </a:schemeClr>
                </a:solidFill>
              </a:rPr>
              <a:t>, such as days between previous transaction</a:t>
            </a:r>
          </a:p>
          <a:p>
            <a:pPr marL="0" indent="0">
              <a:buNone/>
            </a:pPr>
            <a:r>
              <a:rPr lang="en-US" sz="4000" dirty="0" err="1">
                <a:solidFill>
                  <a:schemeClr val="tx1"/>
                </a:solidFill>
              </a:rPr>
              <a:t>Vxxxx</a:t>
            </a:r>
            <a:r>
              <a:rPr lang="en-US" sz="4000" dirty="0">
                <a:solidFill>
                  <a:schemeClr val="tx1"/>
                </a:solidFill>
              </a:rPr>
              <a:t>: </a:t>
            </a:r>
            <a:r>
              <a:rPr lang="en-US" sz="4000" dirty="0">
                <a:solidFill>
                  <a:schemeClr val="bg1">
                    <a:lumMod val="75000"/>
                  </a:schemeClr>
                </a:solidFill>
              </a:rPr>
              <a:t>Vesta engineered rich features, including ranking, counting and other entity relations</a:t>
            </a:r>
          </a:p>
          <a:p>
            <a:r>
              <a:rPr lang="en-US" sz="4800" dirty="0"/>
              <a:t>Identity related variables</a:t>
            </a:r>
          </a:p>
          <a:p>
            <a:pPr>
              <a:buAutoNum type="arabicParenBoth"/>
            </a:pPr>
            <a:r>
              <a:rPr lang="en-US" sz="4800" dirty="0"/>
              <a:t>Categorical </a:t>
            </a:r>
            <a:r>
              <a:rPr lang="en-US" sz="4800" dirty="0" err="1"/>
              <a:t>variables:network</a:t>
            </a:r>
            <a:r>
              <a:rPr lang="en-US" sz="4800" dirty="0"/>
              <a:t> connection info (IP/ISP)digital signature (browser/version, </a:t>
            </a:r>
            <a:r>
              <a:rPr lang="en-US" sz="4800" dirty="0" err="1"/>
              <a:t>etc</a:t>
            </a:r>
            <a:r>
              <a:rPr lang="en-US" sz="4800" dirty="0"/>
              <a:t>) associated with transactions</a:t>
            </a:r>
          </a:p>
          <a:p>
            <a:pPr marL="0" indent="0">
              <a:buNone/>
            </a:pPr>
            <a:r>
              <a:rPr lang="en-US" sz="4000" dirty="0">
                <a:solidFill>
                  <a:schemeClr val="tx1"/>
                </a:solidFill>
              </a:rPr>
              <a:t>Device Type: </a:t>
            </a:r>
            <a:r>
              <a:rPr lang="en-US" sz="4000" dirty="0">
                <a:solidFill>
                  <a:schemeClr val="bg1">
                    <a:lumMod val="75000"/>
                  </a:schemeClr>
                </a:solidFill>
              </a:rPr>
              <a:t>mobile/desktop</a:t>
            </a:r>
          </a:p>
          <a:p>
            <a:pPr marL="0" indent="0">
              <a:buNone/>
            </a:pPr>
            <a:r>
              <a:rPr lang="en-US" sz="4000" dirty="0">
                <a:solidFill>
                  <a:schemeClr val="tx1"/>
                </a:solidFill>
              </a:rPr>
              <a:t>Device Info</a:t>
            </a:r>
          </a:p>
          <a:p>
            <a:pPr marL="0" indent="0">
              <a:buNone/>
            </a:pPr>
            <a:r>
              <a:rPr lang="en-US" sz="4000" dirty="0">
                <a:solidFill>
                  <a:schemeClr val="tx1"/>
                </a:solidFill>
              </a:rPr>
              <a:t>Id_12-Id38</a:t>
            </a:r>
          </a:p>
          <a:p>
            <a:pPr>
              <a:buAutoNum type="arabicParenBoth"/>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4" name="Audio 3">
            <a:hlinkClick r:id="" action="ppaction://media"/>
            <a:extLst>
              <a:ext uri="{FF2B5EF4-FFF2-40B4-BE49-F238E27FC236}">
                <a16:creationId xmlns:a16="http://schemas.microsoft.com/office/drawing/2014/main" id="{4BB7B401-4ED3-0948-BABF-53CAEEE8BC5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52808376"/>
      </p:ext>
    </p:extLst>
  </p:cSld>
  <p:clrMapOvr>
    <a:masterClrMapping/>
  </p:clrMapOvr>
  <mc:AlternateContent xmlns:mc="http://schemas.openxmlformats.org/markup-compatibility/2006">
    <mc:Choice xmlns:p14="http://schemas.microsoft.com/office/powerpoint/2010/main" Requires="p14">
      <p:transition spd="slow" p14:dur="2000" advTm="74972"/>
    </mc:Choice>
    <mc:Fallback>
      <p:transition spd="slow" advTm="74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Data Analysis</a:t>
            </a:r>
          </a:p>
        </p:txBody>
      </p:sp>
      <p:sp>
        <p:nvSpPr>
          <p:cNvPr id="3" name="Content Placeholder 2"/>
          <p:cNvSpPr>
            <a:spLocks noGrp="1"/>
          </p:cNvSpPr>
          <p:nvPr>
            <p:ph idx="1"/>
          </p:nvPr>
        </p:nvSpPr>
        <p:spPr>
          <a:xfrm>
            <a:off x="677334" y="1270000"/>
            <a:ext cx="8596668" cy="5155514"/>
          </a:xfrm>
        </p:spPr>
        <p:txBody>
          <a:bodyPr>
            <a:normAutofit/>
          </a:bodyPr>
          <a:lstStyle/>
          <a:p>
            <a:r>
              <a:rPr lang="en-US" dirty="0"/>
              <a:t>Findings</a:t>
            </a:r>
          </a:p>
          <a:p>
            <a:pPr marL="0" indent="0">
              <a:buNone/>
            </a:pPr>
            <a:endParaRPr lang="en-US" dirty="0"/>
          </a:p>
          <a:p>
            <a:pPr>
              <a:buAutoNum type="arabicParenBoth"/>
            </a:pPr>
            <a:endParaRPr lang="en-US" dirty="0"/>
          </a:p>
          <a:p>
            <a:pPr>
              <a:buAutoNum type="arabicParenBoth"/>
            </a:pPr>
            <a:endParaRPr lang="en-US" dirty="0"/>
          </a:p>
          <a:p>
            <a:pPr>
              <a:buAutoNum type="arabicParenBoth"/>
            </a:pPr>
            <a:endParaRPr lang="en-US" dirty="0"/>
          </a:p>
          <a:p>
            <a:pPr>
              <a:buAutoNum type="arabicParenBoth"/>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7284" y="1281885"/>
            <a:ext cx="4135976" cy="2617829"/>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27284" y="4065373"/>
            <a:ext cx="4424937" cy="2792627"/>
          </a:xfrm>
          <a:prstGeom prst="rect">
            <a:avLst/>
          </a:prstGeom>
        </p:spPr>
      </p:pic>
      <p:pic>
        <p:nvPicPr>
          <p:cNvPr id="6" name="Audio 5">
            <a:hlinkClick r:id="" action="ppaction://media"/>
            <a:extLst>
              <a:ext uri="{FF2B5EF4-FFF2-40B4-BE49-F238E27FC236}">
                <a16:creationId xmlns:a16="http://schemas.microsoft.com/office/drawing/2014/main" id="{AF8D213A-56EA-0C47-84DD-A2374EEF38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403001"/>
      </p:ext>
    </p:extLst>
  </p:cSld>
  <p:clrMapOvr>
    <a:masterClrMapping/>
  </p:clrMapOvr>
  <mc:AlternateContent xmlns:mc="http://schemas.openxmlformats.org/markup-compatibility/2006">
    <mc:Choice xmlns:p14="http://schemas.microsoft.com/office/powerpoint/2010/main" Requires="p14">
      <p:transition spd="slow" p14:dur="2000" advTm="44672"/>
    </mc:Choice>
    <mc:Fallback>
      <p:transition spd="slow" advTm="44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Data Analysis</a:t>
            </a:r>
          </a:p>
        </p:txBody>
      </p:sp>
      <p:sp>
        <p:nvSpPr>
          <p:cNvPr id="3" name="Content Placeholder 2"/>
          <p:cNvSpPr>
            <a:spLocks noGrp="1"/>
          </p:cNvSpPr>
          <p:nvPr>
            <p:ph idx="1"/>
          </p:nvPr>
        </p:nvSpPr>
        <p:spPr>
          <a:xfrm>
            <a:off x="677334" y="1493324"/>
            <a:ext cx="8596668" cy="3880773"/>
          </a:xfrm>
        </p:spPr>
        <p:txBody>
          <a:bodyPr/>
          <a:lstStyle/>
          <a:p>
            <a:r>
              <a:rPr lang="en-US" dirty="0"/>
              <a:t>Findings</a:t>
            </a:r>
          </a:p>
          <a:p>
            <a:pPr>
              <a:buAutoNum type="arabicParenBoth"/>
            </a:pPr>
            <a:endParaRPr lang="en-US" dirty="0"/>
          </a:p>
          <a:p>
            <a:pPr>
              <a:buAutoNum type="arabicParenBoth"/>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1983" y="2128107"/>
            <a:ext cx="8837709" cy="3556001"/>
          </a:xfrm>
          <a:prstGeom prst="rect">
            <a:avLst/>
          </a:prstGeom>
        </p:spPr>
      </p:pic>
      <p:pic>
        <p:nvPicPr>
          <p:cNvPr id="5" name="Audio 4">
            <a:hlinkClick r:id="" action="ppaction://media"/>
            <a:extLst>
              <a:ext uri="{FF2B5EF4-FFF2-40B4-BE49-F238E27FC236}">
                <a16:creationId xmlns:a16="http://schemas.microsoft.com/office/drawing/2014/main" id="{2F2AE407-496A-5448-BA88-F121D46D90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11647416"/>
      </p:ext>
    </p:extLst>
  </p:cSld>
  <p:clrMapOvr>
    <a:masterClrMapping/>
  </p:clrMapOvr>
  <mc:AlternateContent xmlns:mc="http://schemas.openxmlformats.org/markup-compatibility/2006">
    <mc:Choice xmlns:p14="http://schemas.microsoft.com/office/powerpoint/2010/main" Requires="p14">
      <p:transition spd="slow" p14:dur="2000" advTm="24515"/>
    </mc:Choice>
    <mc:Fallback>
      <p:transition spd="slow" advTm="24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Data Analysis</a:t>
            </a:r>
          </a:p>
        </p:txBody>
      </p:sp>
      <p:sp>
        <p:nvSpPr>
          <p:cNvPr id="3" name="Content Placeholder 2"/>
          <p:cNvSpPr>
            <a:spLocks noGrp="1"/>
          </p:cNvSpPr>
          <p:nvPr>
            <p:ph idx="1"/>
          </p:nvPr>
        </p:nvSpPr>
        <p:spPr>
          <a:xfrm>
            <a:off x="677334" y="1493324"/>
            <a:ext cx="8596668" cy="3880773"/>
          </a:xfrm>
        </p:spPr>
        <p:txBody>
          <a:bodyPr/>
          <a:lstStyle/>
          <a:p>
            <a:r>
              <a:rPr lang="en-US" dirty="0"/>
              <a:t>Findings</a:t>
            </a:r>
          </a:p>
          <a:p>
            <a:pPr>
              <a:buAutoNum type="arabicParenBoth"/>
            </a:pPr>
            <a:endParaRPr lang="en-US" dirty="0"/>
          </a:p>
          <a:p>
            <a:pPr>
              <a:buAutoNum type="arabicParenBoth"/>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2744" y="1930400"/>
            <a:ext cx="8147401" cy="1925749"/>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69942" y="3879770"/>
            <a:ext cx="7867869" cy="2062737"/>
          </a:xfrm>
          <a:prstGeom prst="rect">
            <a:avLst/>
          </a:prstGeom>
        </p:spPr>
      </p:pic>
      <p:pic>
        <p:nvPicPr>
          <p:cNvPr id="4" name="Audio 3">
            <a:hlinkClick r:id="" action="ppaction://media"/>
            <a:extLst>
              <a:ext uri="{FF2B5EF4-FFF2-40B4-BE49-F238E27FC236}">
                <a16:creationId xmlns:a16="http://schemas.microsoft.com/office/drawing/2014/main" id="{98C4E898-7A9C-8246-8BFE-4C00CDB17E8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16060806"/>
      </p:ext>
    </p:extLst>
  </p:cSld>
  <p:clrMapOvr>
    <a:masterClrMapping/>
  </p:clrMapOvr>
  <mc:AlternateContent xmlns:mc="http://schemas.openxmlformats.org/markup-compatibility/2006">
    <mc:Choice xmlns:p14="http://schemas.microsoft.com/office/powerpoint/2010/main" Requires="p14">
      <p:transition spd="slow" p14:dur="2000" advTm="26614"/>
    </mc:Choice>
    <mc:Fallback>
      <p:transition spd="slow" advTm="266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Data Analysis</a:t>
            </a:r>
          </a:p>
        </p:txBody>
      </p:sp>
      <p:sp>
        <p:nvSpPr>
          <p:cNvPr id="3" name="Content Placeholder 2"/>
          <p:cNvSpPr>
            <a:spLocks noGrp="1"/>
          </p:cNvSpPr>
          <p:nvPr>
            <p:ph idx="1"/>
          </p:nvPr>
        </p:nvSpPr>
        <p:spPr>
          <a:xfrm>
            <a:off x="677334" y="1493324"/>
            <a:ext cx="8596668" cy="3880773"/>
          </a:xfrm>
        </p:spPr>
        <p:txBody>
          <a:bodyPr/>
          <a:lstStyle/>
          <a:p>
            <a:r>
              <a:rPr lang="en-US" dirty="0"/>
              <a:t>Findings</a:t>
            </a:r>
          </a:p>
          <a:p>
            <a:pPr>
              <a:buAutoNum type="arabicParenBoth"/>
            </a:pPr>
            <a:endParaRPr lang="en-US" dirty="0"/>
          </a:p>
          <a:p>
            <a:pPr>
              <a:buAutoNum type="arabicParenBoth"/>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a:p>
            <a:pPr>
              <a:buAutoNum type="arabicParenBoth"/>
            </a:pPr>
            <a:endParaRPr lang="en-US" dirty="0"/>
          </a:p>
          <a:p>
            <a:pPr marL="0" indent="0">
              <a:buNone/>
            </a:pPr>
            <a:endParaRPr lang="en-US" dirty="0"/>
          </a:p>
          <a:p>
            <a:pPr marL="0" indent="0">
              <a:buNone/>
            </a:pPr>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43105" y="1207241"/>
            <a:ext cx="6603385" cy="2891746"/>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2777" y="4137017"/>
            <a:ext cx="6661225" cy="2720983"/>
          </a:xfrm>
          <a:prstGeom prst="rect">
            <a:avLst/>
          </a:prstGeom>
        </p:spPr>
      </p:pic>
      <p:pic>
        <p:nvPicPr>
          <p:cNvPr id="6" name="Audio 5">
            <a:hlinkClick r:id="" action="ppaction://media"/>
            <a:extLst>
              <a:ext uri="{FF2B5EF4-FFF2-40B4-BE49-F238E27FC236}">
                <a16:creationId xmlns:a16="http://schemas.microsoft.com/office/drawing/2014/main" id="{28B401B8-AE9B-9249-8360-55A11A67202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33687142"/>
      </p:ext>
    </p:extLst>
  </p:cSld>
  <p:clrMapOvr>
    <a:masterClrMapping/>
  </p:clrMapOvr>
  <mc:AlternateContent xmlns:mc="http://schemas.openxmlformats.org/markup-compatibility/2006">
    <mc:Choice xmlns:p14="http://schemas.microsoft.com/office/powerpoint/2010/main" Requires="p14">
      <p:transition spd="slow" p14:dur="2000" advTm="48265"/>
    </mc:Choice>
    <mc:Fallback>
      <p:transition spd="slow" advTm="48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{0B102B1D-4865-B442-A8F0-330B7F1D0BED}tf10001060</Template>
  <TotalTime>775</TotalTime>
  <Words>650</Words>
  <Application>Microsoft Macintosh PowerPoint</Application>
  <PresentationFormat>Widescreen</PresentationFormat>
  <Paragraphs>306</Paragraphs>
  <Slides>17</Slides>
  <Notes>0</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Trebuchet MS</vt:lpstr>
      <vt:lpstr>Wingdings</vt:lpstr>
      <vt:lpstr>Wingdings 3</vt:lpstr>
      <vt:lpstr>Facet</vt:lpstr>
      <vt:lpstr>Fraud Detection in Credit Card Transaction</vt:lpstr>
      <vt:lpstr>PowerPoint Presentation</vt:lpstr>
      <vt:lpstr>Problem Statement</vt:lpstr>
      <vt:lpstr>Dataset Info</vt:lpstr>
      <vt:lpstr>Variable Info</vt:lpstr>
      <vt:lpstr>Exploratory Data Analysis</vt:lpstr>
      <vt:lpstr>Exploratory Data Analysis</vt:lpstr>
      <vt:lpstr>Exploratory Data Analysis</vt:lpstr>
      <vt:lpstr>Exploratory Data Analysis</vt:lpstr>
      <vt:lpstr>Exploratory Data Analysis</vt:lpstr>
      <vt:lpstr>Feature Engineering </vt:lpstr>
      <vt:lpstr>Feature Engineering </vt:lpstr>
      <vt:lpstr>Feature Engineering</vt:lpstr>
      <vt:lpstr>Modeling</vt:lpstr>
      <vt:lpstr>Results &amp; Analysis</vt:lpstr>
      <vt:lpstr>Further Thoughts</vt:lpstr>
      <vt:lpstr>Thank you. Questions?</vt:lpstr>
    </vt:vector>
  </TitlesOfParts>
  <Company>The George Washington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 Detection  in Credit Card Transaction</dc:title>
  <dc:creator>Qian, Xi</dc:creator>
  <cp:lastModifiedBy>Qian, Xi</cp:lastModifiedBy>
  <cp:revision>27</cp:revision>
  <dcterms:created xsi:type="dcterms:W3CDTF">2020-03-01T21:10:25Z</dcterms:created>
  <dcterms:modified xsi:type="dcterms:W3CDTF">2020-04-26T21:08:17Z</dcterms:modified>
</cp:coreProperties>
</file>

<file path=docProps/thumbnail.jpeg>
</file>